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zmierczak, Anita" initials="KA" lastIdx="1" clrIdx="0">
    <p:extLst>
      <p:ext uri="{19B8F6BF-5375-455C-9EA6-DF929625EA0E}">
        <p15:presenceInfo xmlns:p15="http://schemas.microsoft.com/office/powerpoint/2012/main" userId="S::ahoffman@lib.loc.gov::96924e00-b720-42ec-b4cb-521061036c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42DE-3BC1-44B9-B690-A85EA4CC9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4FEF5-46D9-4636-9BDD-254D8E483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61DD6F-7761-425A-80D4-F32BA645AFF6}"/>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5" name="Footer Placeholder 4">
            <a:extLst>
              <a:ext uri="{FF2B5EF4-FFF2-40B4-BE49-F238E27FC236}">
                <a16:creationId xmlns:a16="http://schemas.microsoft.com/office/drawing/2014/main" id="{3A36B431-99DF-4A2F-8A6D-6FF8C11D3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E6D05-E67C-44C5-91E7-F5D6B672886F}"/>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27821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924A-D7F9-49F0-8AE3-01996F1967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F88A0D-DBC6-4FED-9C5A-CEE2FBC92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F81F6-C809-4AB1-847D-548AD2473FDA}"/>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5" name="Footer Placeholder 4">
            <a:extLst>
              <a:ext uri="{FF2B5EF4-FFF2-40B4-BE49-F238E27FC236}">
                <a16:creationId xmlns:a16="http://schemas.microsoft.com/office/drawing/2014/main" id="{C4E50F63-1FE2-44B3-8A83-E12EC5256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5A34E-28C2-4A02-A754-B8388090FAE5}"/>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31564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8A4D8A-F2AD-4A9D-96C0-3968127C4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377C1-75D4-4846-9F75-DD78C5C08F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9FFF7-31A0-4850-B583-B04F07F8F3E3}"/>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5" name="Footer Placeholder 4">
            <a:extLst>
              <a:ext uri="{FF2B5EF4-FFF2-40B4-BE49-F238E27FC236}">
                <a16:creationId xmlns:a16="http://schemas.microsoft.com/office/drawing/2014/main" id="{069B86C4-0AC7-455E-8E0B-586E38737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FFEB5-1943-4279-A778-78BCAA87AB02}"/>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01889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0C9F-EFB1-4580-A52B-5ED375E3A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B86B9-62CF-401B-8F1D-EF53C0C538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37A34-3517-4446-9144-232DBAF34972}"/>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5" name="Footer Placeholder 4">
            <a:extLst>
              <a:ext uri="{FF2B5EF4-FFF2-40B4-BE49-F238E27FC236}">
                <a16:creationId xmlns:a16="http://schemas.microsoft.com/office/drawing/2014/main" id="{13960ED7-95A5-4A1D-839F-309C27D0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7DF8E-E7E3-4886-A228-9F3D96835251}"/>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12706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284F-FFD7-4BBC-8734-D94DC52E41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9CCE3A-AFD2-46DF-8C0A-5489BC360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83F639-1484-41D2-8110-4086BF238D57}"/>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5" name="Footer Placeholder 4">
            <a:extLst>
              <a:ext uri="{FF2B5EF4-FFF2-40B4-BE49-F238E27FC236}">
                <a16:creationId xmlns:a16="http://schemas.microsoft.com/office/drawing/2014/main" id="{38D59CDA-5F50-4AD5-B8EE-F37EF2309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26C67-B038-4F0B-AE79-0B6B78053D48}"/>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70611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2FC1-B0E1-4D37-8511-56C8D00D8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7E1FF-CA45-4532-AFF1-42B149F56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03F5F-C24D-4F69-9F32-4EE283EE9C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C4B55-770C-40A1-B272-410950F095FB}"/>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6" name="Footer Placeholder 5">
            <a:extLst>
              <a:ext uri="{FF2B5EF4-FFF2-40B4-BE49-F238E27FC236}">
                <a16:creationId xmlns:a16="http://schemas.microsoft.com/office/drawing/2014/main" id="{71FFC6F5-A544-4314-B48E-10431197C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101B8-A80C-4582-8592-39B9CF3C3623}"/>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7485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F9DF-D32A-46CF-9CE9-453BB14C28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120EA4-C49D-4760-AD19-B36C80D04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B3281-12C8-4B5A-B53B-8302F9270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B463B-4156-4CFF-BEB0-80726597B7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03242-1A14-40BE-97BC-1BC6439801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9F483D-FDD0-4B4C-89F1-11D8C85C15C4}"/>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8" name="Footer Placeholder 7">
            <a:extLst>
              <a:ext uri="{FF2B5EF4-FFF2-40B4-BE49-F238E27FC236}">
                <a16:creationId xmlns:a16="http://schemas.microsoft.com/office/drawing/2014/main" id="{B9577254-17D2-4D76-B236-CCE296D999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1358EF-849E-43C0-B449-4DBA5D65ADE6}"/>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422099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367-348E-4BEC-820D-04DB555F3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2D4D13-06B6-4C90-8248-97133A0D3A8E}"/>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4" name="Footer Placeholder 3">
            <a:extLst>
              <a:ext uri="{FF2B5EF4-FFF2-40B4-BE49-F238E27FC236}">
                <a16:creationId xmlns:a16="http://schemas.microsoft.com/office/drawing/2014/main" id="{F0F4FF54-3F9F-4BEC-A53A-37D6034DF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600D8-9A0A-4D5B-9EA6-42705425A285}"/>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26014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ADDF9-199B-4936-ADF2-A43956A03BF6}"/>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3" name="Footer Placeholder 2">
            <a:extLst>
              <a:ext uri="{FF2B5EF4-FFF2-40B4-BE49-F238E27FC236}">
                <a16:creationId xmlns:a16="http://schemas.microsoft.com/office/drawing/2014/main" id="{D35E6E4D-0927-4EF2-9337-33BAD8859F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D2B69-2176-43B0-B84D-551D291F7CEA}"/>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222744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D804-2ADE-427F-8730-261632973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F3AC8-3BED-4626-80A1-DAAA81F15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FDDCC7-BBB9-402E-8A29-718D41A33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51EAE-183D-4991-ADE5-7AD6E6C4CF4B}"/>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6" name="Footer Placeholder 5">
            <a:extLst>
              <a:ext uri="{FF2B5EF4-FFF2-40B4-BE49-F238E27FC236}">
                <a16:creationId xmlns:a16="http://schemas.microsoft.com/office/drawing/2014/main" id="{B3B93B38-5AE7-4570-ABCD-2E175D3F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406AA-8A4C-4D4F-A4BA-E70148E3B4A2}"/>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250895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E29-BE5B-4848-AA5E-8685AC13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0B96ED-FC9C-47B5-99D0-65EE11BE8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72721-1FC4-443F-9E2F-911C67E3D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926D8-93AC-4AD2-9657-577452F7400D}"/>
              </a:ext>
            </a:extLst>
          </p:cNvPr>
          <p:cNvSpPr>
            <a:spLocks noGrp="1"/>
          </p:cNvSpPr>
          <p:nvPr>
            <p:ph type="dt" sz="half" idx="10"/>
          </p:nvPr>
        </p:nvSpPr>
        <p:spPr/>
        <p:txBody>
          <a:bodyPr/>
          <a:lstStyle/>
          <a:p>
            <a:fld id="{0DA0B722-B649-4151-A3AA-307BF46ABC3F}" type="datetimeFigureOut">
              <a:rPr lang="en-US" smtClean="0"/>
              <a:t>11/8/2023</a:t>
            </a:fld>
            <a:endParaRPr lang="en-US"/>
          </a:p>
        </p:txBody>
      </p:sp>
      <p:sp>
        <p:nvSpPr>
          <p:cNvPr id="6" name="Footer Placeholder 5">
            <a:extLst>
              <a:ext uri="{FF2B5EF4-FFF2-40B4-BE49-F238E27FC236}">
                <a16:creationId xmlns:a16="http://schemas.microsoft.com/office/drawing/2014/main" id="{7657CDB9-F438-4D7B-A702-90BC1091D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6087D-7D74-42E0-A39B-BE2981B01853}"/>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155295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8B4EB-B09C-47A8-ACCB-85BB50CB4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BA96BB-E205-46D1-83F3-CA92CBD6A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61B37-3AE1-4A3B-9EC8-9588C4E3C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0B722-B649-4151-A3AA-307BF46ABC3F}" type="datetimeFigureOut">
              <a:rPr lang="en-US" smtClean="0"/>
              <a:t>11/8/2023</a:t>
            </a:fld>
            <a:endParaRPr lang="en-US"/>
          </a:p>
        </p:txBody>
      </p:sp>
      <p:sp>
        <p:nvSpPr>
          <p:cNvPr id="5" name="Footer Placeholder 4">
            <a:extLst>
              <a:ext uri="{FF2B5EF4-FFF2-40B4-BE49-F238E27FC236}">
                <a16:creationId xmlns:a16="http://schemas.microsoft.com/office/drawing/2014/main" id="{AAD1D437-43E5-4F4A-A38E-699607DE3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7FE54-4082-4655-B96F-1C4A3ED66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45143-FA28-43DF-8886-61BAA5A3D11C}" type="slidenum">
              <a:rPr lang="en-US" smtClean="0"/>
              <a:t>‹#›</a:t>
            </a:fld>
            <a:endParaRPr lang="en-US"/>
          </a:p>
        </p:txBody>
      </p:sp>
    </p:spTree>
    <p:extLst>
      <p:ext uri="{BB962C8B-B14F-4D97-AF65-F5344CB8AC3E}">
        <p14:creationId xmlns:p14="http://schemas.microsoft.com/office/powerpoint/2010/main" val="1802002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oc.gov/standards/sourcelist/subject-category.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hoffman@loc.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hyperlink" Target="https://www.loc.gov/standards/sourcelist/subject-category.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E218-DAD9-4745-9813-081060FBAC88}"/>
              </a:ext>
            </a:extLst>
          </p:cNvPr>
          <p:cNvSpPr>
            <a:spLocks noGrp="1"/>
          </p:cNvSpPr>
          <p:nvPr>
            <p:ph type="ctrTitle"/>
          </p:nvPr>
        </p:nvSpPr>
        <p:spPr>
          <a:xfrm>
            <a:off x="262757" y="1765737"/>
            <a:ext cx="11666483" cy="2129222"/>
          </a:xfrm>
          <a:solidFill>
            <a:schemeClr val="accent2"/>
          </a:solidFill>
        </p:spPr>
        <p:txBody>
          <a:bodyPr>
            <a:noAutofit/>
          </a:bodyPr>
          <a:lstStyle/>
          <a:p>
            <a:r>
              <a:rPr lang="en-US" sz="5400" b="1" dirty="0">
                <a:latin typeface="Arial" panose="020B0604020202020204" pitchFamily="34" charset="0"/>
                <a:cs typeface="Arial" panose="020B0604020202020204" pitchFamily="34" charset="0"/>
              </a:rPr>
              <a:t>- 072 - </a:t>
            </a:r>
            <a:br>
              <a:rPr lang="en-US" sz="44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 little-known tag with a powerful impact on search and discovery.</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The National Library Service’s (NLS) customization of otherwise unutilized MARC tag to increase automated book selection for blind and print-disabled patrons, to speed up on-demand regional libraries’ circulation services, and to improve direct search and discovery in the NLS Catalog.</a:t>
            </a:r>
            <a:endParaRPr lang="en-US" sz="2000" b="1" u="sng"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C5FF4FC-9E2D-4130-A591-A2830420B173}"/>
              </a:ext>
            </a:extLst>
          </p:cNvPr>
          <p:cNvSpPr>
            <a:spLocks noGrp="1"/>
          </p:cNvSpPr>
          <p:nvPr>
            <p:ph type="subTitle" idx="1"/>
          </p:nvPr>
        </p:nvSpPr>
        <p:spPr>
          <a:xfrm>
            <a:off x="262759" y="4304862"/>
            <a:ext cx="11666482" cy="2432269"/>
          </a:xfrm>
        </p:spPr>
        <p:txBody>
          <a:bodyPr>
            <a:normAutofit/>
          </a:bodyPr>
          <a:lstStyle/>
          <a:p>
            <a:pPr algn="l"/>
            <a:endParaRPr lang="en-US" dirty="0"/>
          </a:p>
          <a:p>
            <a:pPr algn="l"/>
            <a:endParaRPr lang="en-US" i="1" dirty="0">
              <a:solidFill>
                <a:srgbClr val="222222"/>
              </a:solidFill>
              <a:latin typeface="Arial" panose="020B0604020202020204" pitchFamily="34" charset="0"/>
            </a:endParaRPr>
          </a:p>
          <a:p>
            <a:pPr algn="r"/>
            <a:r>
              <a:rPr lang="en-US" sz="1800" i="1" dirty="0">
                <a:solidFill>
                  <a:srgbClr val="222222"/>
                </a:solidFill>
                <a:latin typeface="Arial" panose="020B0604020202020204" pitchFamily="34" charset="0"/>
              </a:rPr>
              <a:t>by Anita Kazmierczak, Head of Bibliographic Control Section, </a:t>
            </a:r>
          </a:p>
          <a:p>
            <a:pPr algn="r"/>
            <a:r>
              <a:rPr lang="en-US" sz="1800" i="1" dirty="0">
                <a:solidFill>
                  <a:srgbClr val="222222"/>
                </a:solidFill>
                <a:latin typeface="Arial" panose="020B0604020202020204" pitchFamily="34" charset="0"/>
              </a:rPr>
              <a:t>National Library Service for the Blind and Print Disabled, </a:t>
            </a:r>
          </a:p>
          <a:p>
            <a:pPr algn="r"/>
            <a:r>
              <a:rPr lang="en-US" sz="1800" i="1" dirty="0">
                <a:solidFill>
                  <a:srgbClr val="222222"/>
                </a:solidFill>
                <a:latin typeface="Arial" panose="020B0604020202020204" pitchFamily="34" charset="0"/>
              </a:rPr>
              <a:t>Library of Congress</a:t>
            </a:r>
          </a:p>
          <a:p>
            <a:pPr algn="r"/>
            <a:r>
              <a:rPr lang="en-US" sz="1800" i="1" dirty="0">
                <a:solidFill>
                  <a:srgbClr val="222222"/>
                </a:solidFill>
                <a:latin typeface="Arial" panose="020B0604020202020204" pitchFamily="34" charset="0"/>
              </a:rPr>
              <a:t>October 2023</a:t>
            </a:r>
            <a:endParaRPr lang="en-US" sz="1800" i="1" dirty="0"/>
          </a:p>
        </p:txBody>
      </p:sp>
      <p:pic>
        <p:nvPicPr>
          <p:cNvPr id="4" name="Picture 3">
            <a:extLst>
              <a:ext uri="{FF2B5EF4-FFF2-40B4-BE49-F238E27FC236}">
                <a16:creationId xmlns:a16="http://schemas.microsoft.com/office/drawing/2014/main" id="{BFD52EA4-43AE-449B-A314-2B327B10FDEA}"/>
              </a:ext>
            </a:extLst>
          </p:cNvPr>
          <p:cNvPicPr>
            <a:picLocks noChangeAspect="1"/>
          </p:cNvPicPr>
          <p:nvPr/>
        </p:nvPicPr>
        <p:blipFill>
          <a:blip r:embed="rId2"/>
          <a:stretch>
            <a:fillRect/>
          </a:stretch>
        </p:blipFill>
        <p:spPr>
          <a:xfrm>
            <a:off x="388883" y="262758"/>
            <a:ext cx="2981355" cy="1129534"/>
          </a:xfrm>
          <a:prstGeom prst="rect">
            <a:avLst/>
          </a:prstGeom>
        </p:spPr>
      </p:pic>
    </p:spTree>
    <p:extLst>
      <p:ext uri="{BB962C8B-B14F-4D97-AF65-F5344CB8AC3E}">
        <p14:creationId xmlns:p14="http://schemas.microsoft.com/office/powerpoint/2010/main" val="179382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D446-A991-4BF0-811B-85179F5E57B2}"/>
              </a:ext>
            </a:extLst>
          </p:cNvPr>
          <p:cNvSpPr>
            <a:spLocks noGrp="1"/>
          </p:cNvSpPr>
          <p:nvPr>
            <p:ph type="title"/>
          </p:nvPr>
        </p:nvSpPr>
        <p:spPr>
          <a:xfrm>
            <a:off x="141514" y="365125"/>
            <a:ext cx="11734800" cy="1325563"/>
          </a:xfrm>
        </p:spPr>
        <p:txBody>
          <a:bodyPr/>
          <a:lstStyle/>
          <a:p>
            <a:r>
              <a:rPr lang="en-US" b="1" dirty="0"/>
              <a:t>072 Subject </a:t>
            </a:r>
            <a:r>
              <a:rPr lang="en-US" dirty="0"/>
              <a:t>codes in the </a:t>
            </a:r>
            <a:r>
              <a:rPr lang="en-US" b="1" dirty="0"/>
              <a:t>NLS Catalog – SEARCH</a:t>
            </a:r>
            <a:endParaRPr lang="en-US" dirty="0"/>
          </a:p>
        </p:txBody>
      </p:sp>
      <p:sp>
        <p:nvSpPr>
          <p:cNvPr id="3" name="Content Placeholder 2">
            <a:extLst>
              <a:ext uri="{FF2B5EF4-FFF2-40B4-BE49-F238E27FC236}">
                <a16:creationId xmlns:a16="http://schemas.microsoft.com/office/drawing/2014/main" id="{1440B825-C7B6-4DD6-9AAA-264A89596725}"/>
              </a:ext>
            </a:extLst>
          </p:cNvPr>
          <p:cNvSpPr txBox="1">
            <a:spLocks/>
          </p:cNvSpPr>
          <p:nvPr/>
        </p:nvSpPr>
        <p:spPr>
          <a:xfrm>
            <a:off x="7217229" y="1456192"/>
            <a:ext cx="5181600" cy="46899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NLS </a:t>
            </a:r>
            <a:r>
              <a:rPr lang="en-US">
                <a:hlinkClick r:id="rId2" action="ppaction://hlinksldjump" tooltip="https://nlscatalog.loc.gov/index.html"/>
              </a:rPr>
              <a:t>CATALOG</a:t>
            </a:r>
            <a:endParaRPr lang="en-US"/>
          </a:p>
          <a:p>
            <a:pPr marL="0" indent="0" algn="ctr">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1F0BD1B4-616C-4295-8600-37E1240BE491}"/>
              </a:ext>
            </a:extLst>
          </p:cNvPr>
          <p:cNvPicPr>
            <a:picLocks noChangeAspect="1"/>
          </p:cNvPicPr>
          <p:nvPr/>
        </p:nvPicPr>
        <p:blipFill rotWithShape="1">
          <a:blip r:embed="rId3"/>
          <a:srcRect l="12857" t="18095" r="14553" b="13016"/>
          <a:stretch/>
        </p:blipFill>
        <p:spPr>
          <a:xfrm>
            <a:off x="1" y="1456193"/>
            <a:ext cx="6618514" cy="5282064"/>
          </a:xfrm>
          <a:prstGeom prst="rect">
            <a:avLst/>
          </a:prstGeom>
        </p:spPr>
      </p:pic>
      <p:pic>
        <p:nvPicPr>
          <p:cNvPr id="7" name="Picture 6">
            <a:extLst>
              <a:ext uri="{FF2B5EF4-FFF2-40B4-BE49-F238E27FC236}">
                <a16:creationId xmlns:a16="http://schemas.microsoft.com/office/drawing/2014/main" id="{197B871F-BE35-4EDF-8BE9-A37FC8A65318}"/>
              </a:ext>
            </a:extLst>
          </p:cNvPr>
          <p:cNvPicPr>
            <a:picLocks noChangeAspect="1"/>
          </p:cNvPicPr>
          <p:nvPr/>
        </p:nvPicPr>
        <p:blipFill rotWithShape="1">
          <a:blip r:embed="rId4"/>
          <a:srcRect l="13214" t="18730" r="14553" b="6826"/>
          <a:stretch/>
        </p:blipFill>
        <p:spPr>
          <a:xfrm>
            <a:off x="6008914" y="1869168"/>
            <a:ext cx="5910942" cy="4813073"/>
          </a:xfrm>
          <a:prstGeom prst="rect">
            <a:avLst/>
          </a:prstGeom>
        </p:spPr>
      </p:pic>
      <p:sp>
        <p:nvSpPr>
          <p:cNvPr id="8" name="TextBox 7">
            <a:extLst>
              <a:ext uri="{FF2B5EF4-FFF2-40B4-BE49-F238E27FC236}">
                <a16:creationId xmlns:a16="http://schemas.microsoft.com/office/drawing/2014/main" id="{04503AD7-B699-4157-A0C8-4CB436127DF9}"/>
              </a:ext>
            </a:extLst>
          </p:cNvPr>
          <p:cNvSpPr txBox="1"/>
          <p:nvPr/>
        </p:nvSpPr>
        <p:spPr>
          <a:xfrm rot="16200000">
            <a:off x="3484785" y="-1590893"/>
            <a:ext cx="677108" cy="4468052"/>
          </a:xfrm>
          <a:prstGeom prst="rect">
            <a:avLst/>
          </a:prstGeom>
          <a:solidFill>
            <a:schemeClr val="accent6">
              <a:lumMod val="20000"/>
              <a:lumOff val="80000"/>
            </a:schemeClr>
          </a:solidFill>
          <a:ln>
            <a:solidFill>
              <a:schemeClr val="tx1"/>
            </a:solidFill>
          </a:ln>
          <a:effectLst>
            <a:reflection blurRad="6350" stA="50000" endA="300" endPos="90000" dist="50800" dir="5400000" sy="-100000" algn="bl" rotWithShape="0"/>
          </a:effectLst>
        </p:spPr>
        <p:txBody>
          <a:bodyPr vert="eaVert" wrap="square" rtlCol="0">
            <a:spAutoFit/>
          </a:bodyPr>
          <a:lstStyle/>
          <a:p>
            <a:r>
              <a:rPr lang="en-US" sz="3200" dirty="0"/>
              <a:t>Available to the PUBLIC</a:t>
            </a:r>
          </a:p>
        </p:txBody>
      </p:sp>
    </p:spTree>
    <p:extLst>
      <p:ext uri="{BB962C8B-B14F-4D97-AF65-F5344CB8AC3E}">
        <p14:creationId xmlns:p14="http://schemas.microsoft.com/office/powerpoint/2010/main" val="30039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B797-9701-4F8F-B5C7-A49CE4FE2ED8}"/>
              </a:ext>
            </a:extLst>
          </p:cNvPr>
          <p:cNvSpPr>
            <a:spLocks noGrp="1"/>
          </p:cNvSpPr>
          <p:nvPr>
            <p:ph type="title"/>
          </p:nvPr>
        </p:nvSpPr>
        <p:spPr>
          <a:xfrm>
            <a:off x="838199" y="103173"/>
            <a:ext cx="10515600" cy="1325563"/>
          </a:xfrm>
        </p:spPr>
        <p:txBody>
          <a:bodyPr/>
          <a:lstStyle/>
          <a:p>
            <a:r>
              <a:rPr lang="en-US" b="1" dirty="0"/>
              <a:t>072 Subject </a:t>
            </a:r>
            <a:r>
              <a:rPr lang="en-US" dirty="0"/>
              <a:t>codes in </a:t>
            </a:r>
            <a:r>
              <a:rPr lang="en-US" b="1" dirty="0"/>
              <a:t>BARD</a:t>
            </a:r>
            <a:r>
              <a:rPr lang="en-US" dirty="0"/>
              <a:t> </a:t>
            </a:r>
            <a:r>
              <a:rPr lang="en-US" b="1" dirty="0"/>
              <a:t>– SEARCH</a:t>
            </a:r>
            <a:endParaRPr lang="en-US" dirty="0"/>
          </a:p>
        </p:txBody>
      </p:sp>
      <p:pic>
        <p:nvPicPr>
          <p:cNvPr id="4" name="Picture 3">
            <a:extLst>
              <a:ext uri="{FF2B5EF4-FFF2-40B4-BE49-F238E27FC236}">
                <a16:creationId xmlns:a16="http://schemas.microsoft.com/office/drawing/2014/main" id="{A35CDB55-1D8D-40E0-A18F-E514FE8AA784}"/>
              </a:ext>
            </a:extLst>
          </p:cNvPr>
          <p:cNvPicPr>
            <a:picLocks noChangeAspect="1"/>
          </p:cNvPicPr>
          <p:nvPr/>
        </p:nvPicPr>
        <p:blipFill rotWithShape="1">
          <a:blip r:embed="rId2"/>
          <a:srcRect t="17620" r="41786" b="9999"/>
          <a:stretch/>
        </p:blipFill>
        <p:spPr>
          <a:xfrm>
            <a:off x="18257" y="1012371"/>
            <a:ext cx="6879771" cy="5598660"/>
          </a:xfrm>
          <a:prstGeom prst="rect">
            <a:avLst/>
          </a:prstGeom>
          <a:ln>
            <a:solidFill>
              <a:schemeClr val="tx1"/>
            </a:solidFill>
          </a:ln>
        </p:spPr>
      </p:pic>
      <p:sp>
        <p:nvSpPr>
          <p:cNvPr id="5" name="Arrow: Left 4">
            <a:extLst>
              <a:ext uri="{FF2B5EF4-FFF2-40B4-BE49-F238E27FC236}">
                <a16:creationId xmlns:a16="http://schemas.microsoft.com/office/drawing/2014/main" id="{9D588C55-BC23-4C91-AB75-52C0B1513D64}"/>
              </a:ext>
            </a:extLst>
          </p:cNvPr>
          <p:cNvSpPr/>
          <p:nvPr/>
        </p:nvSpPr>
        <p:spPr>
          <a:xfrm rot="20196194" flipV="1">
            <a:off x="3449431" y="4500722"/>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F6FF14-B4C0-479B-9EEA-32624D72482E}"/>
              </a:ext>
            </a:extLst>
          </p:cNvPr>
          <p:cNvPicPr>
            <a:picLocks noChangeAspect="1"/>
          </p:cNvPicPr>
          <p:nvPr/>
        </p:nvPicPr>
        <p:blipFill rotWithShape="1">
          <a:blip r:embed="rId3"/>
          <a:srcRect l="1" t="18538" r="33838" b="7619"/>
          <a:stretch/>
        </p:blipFill>
        <p:spPr>
          <a:xfrm>
            <a:off x="6095999" y="1428736"/>
            <a:ext cx="6096001" cy="5429263"/>
          </a:xfrm>
          <a:prstGeom prst="rect">
            <a:avLst/>
          </a:prstGeom>
          <a:ln>
            <a:solidFill>
              <a:schemeClr val="tx1"/>
            </a:solidFill>
          </a:ln>
        </p:spPr>
      </p:pic>
      <p:sp>
        <p:nvSpPr>
          <p:cNvPr id="8" name="Arrow: Left 7">
            <a:extLst>
              <a:ext uri="{FF2B5EF4-FFF2-40B4-BE49-F238E27FC236}">
                <a16:creationId xmlns:a16="http://schemas.microsoft.com/office/drawing/2014/main" id="{0B8EBE20-C8D2-420D-8B79-3DD4CFAFEB0C}"/>
              </a:ext>
            </a:extLst>
          </p:cNvPr>
          <p:cNvSpPr/>
          <p:nvPr/>
        </p:nvSpPr>
        <p:spPr>
          <a:xfrm rot="20196194" flipV="1">
            <a:off x="8456859" y="1124315"/>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6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39B7-A106-4C01-BBC1-30B97D3A276F}"/>
              </a:ext>
            </a:extLst>
          </p:cNvPr>
          <p:cNvSpPr>
            <a:spLocks noGrp="1"/>
          </p:cNvSpPr>
          <p:nvPr>
            <p:ph type="title"/>
          </p:nvPr>
        </p:nvSpPr>
        <p:spPr/>
        <p:txBody>
          <a:bodyPr/>
          <a:lstStyle/>
          <a:p>
            <a:r>
              <a:rPr lang="en-US" b="1" dirty="0"/>
              <a:t>072 Subject </a:t>
            </a:r>
            <a:r>
              <a:rPr lang="en-US" dirty="0"/>
              <a:t>codes in </a:t>
            </a:r>
            <a:r>
              <a:rPr lang="en-US" b="1" dirty="0"/>
              <a:t>BARD</a:t>
            </a:r>
            <a:r>
              <a:rPr lang="en-US" dirty="0"/>
              <a:t> </a:t>
            </a:r>
            <a:r>
              <a:rPr lang="en-US" b="1" dirty="0"/>
              <a:t>– DISPLAY</a:t>
            </a:r>
            <a:endParaRPr lang="en-US" dirty="0"/>
          </a:p>
        </p:txBody>
      </p:sp>
      <p:pic>
        <p:nvPicPr>
          <p:cNvPr id="6" name="Picture 5">
            <a:extLst>
              <a:ext uri="{FF2B5EF4-FFF2-40B4-BE49-F238E27FC236}">
                <a16:creationId xmlns:a16="http://schemas.microsoft.com/office/drawing/2014/main" id="{CBD06C22-2A5B-4705-9777-B53B4D560D64}"/>
              </a:ext>
            </a:extLst>
          </p:cNvPr>
          <p:cNvPicPr>
            <a:picLocks noChangeAspect="1"/>
          </p:cNvPicPr>
          <p:nvPr/>
        </p:nvPicPr>
        <p:blipFill rotWithShape="1">
          <a:blip r:embed="rId2"/>
          <a:srcRect t="17778" r="34107" b="33810"/>
          <a:stretch/>
        </p:blipFill>
        <p:spPr>
          <a:xfrm>
            <a:off x="-1" y="1426029"/>
            <a:ext cx="9956911" cy="5431971"/>
          </a:xfrm>
          <a:prstGeom prst="rect">
            <a:avLst/>
          </a:prstGeom>
          <a:ln>
            <a:solidFill>
              <a:schemeClr val="tx1"/>
            </a:solidFill>
          </a:ln>
        </p:spPr>
      </p:pic>
      <p:sp>
        <p:nvSpPr>
          <p:cNvPr id="7" name="Arrow: Left 6">
            <a:extLst>
              <a:ext uri="{FF2B5EF4-FFF2-40B4-BE49-F238E27FC236}">
                <a16:creationId xmlns:a16="http://schemas.microsoft.com/office/drawing/2014/main" id="{E75461BA-4631-4F5D-AD17-5E6B30C35836}"/>
              </a:ext>
            </a:extLst>
          </p:cNvPr>
          <p:cNvSpPr/>
          <p:nvPr/>
        </p:nvSpPr>
        <p:spPr>
          <a:xfrm rot="20196194" flipV="1">
            <a:off x="2252004" y="2343072"/>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B5E1F3-48D1-4298-9ED2-7D89612403DF}"/>
              </a:ext>
            </a:extLst>
          </p:cNvPr>
          <p:cNvPicPr>
            <a:picLocks noChangeAspect="1"/>
          </p:cNvPicPr>
          <p:nvPr/>
        </p:nvPicPr>
        <p:blipFill rotWithShape="1">
          <a:blip r:embed="rId3"/>
          <a:srcRect l="1" t="18538" r="33838" b="7619"/>
          <a:stretch/>
        </p:blipFill>
        <p:spPr>
          <a:xfrm>
            <a:off x="6966857" y="1279072"/>
            <a:ext cx="5551714" cy="4669970"/>
          </a:xfrm>
          <a:prstGeom prst="rect">
            <a:avLst/>
          </a:prstGeom>
          <a:ln>
            <a:solidFill>
              <a:schemeClr val="tx1"/>
            </a:solidFill>
          </a:ln>
        </p:spPr>
      </p:pic>
      <p:sp>
        <p:nvSpPr>
          <p:cNvPr id="9" name="Arrow: Left 8">
            <a:extLst>
              <a:ext uri="{FF2B5EF4-FFF2-40B4-BE49-F238E27FC236}">
                <a16:creationId xmlns:a16="http://schemas.microsoft.com/office/drawing/2014/main" id="{8FA147C2-78DE-49FE-9860-97832FCE949B}"/>
              </a:ext>
            </a:extLst>
          </p:cNvPr>
          <p:cNvSpPr/>
          <p:nvPr/>
        </p:nvSpPr>
        <p:spPr>
          <a:xfrm rot="20196194" flipV="1">
            <a:off x="7977890" y="2733937"/>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9B0464F-E48C-4012-A30A-8EA9B60CC282}"/>
              </a:ext>
            </a:extLst>
          </p:cNvPr>
          <p:cNvPicPr>
            <a:picLocks noChangeAspect="1"/>
          </p:cNvPicPr>
          <p:nvPr/>
        </p:nvPicPr>
        <p:blipFill>
          <a:blip r:embed="rId4"/>
          <a:stretch>
            <a:fillRect/>
          </a:stretch>
        </p:blipFill>
        <p:spPr>
          <a:xfrm>
            <a:off x="10047124" y="5996130"/>
            <a:ext cx="2144876" cy="709470"/>
          </a:xfrm>
          <a:prstGeom prst="rect">
            <a:avLst/>
          </a:prstGeom>
        </p:spPr>
      </p:pic>
    </p:spTree>
    <p:extLst>
      <p:ext uri="{BB962C8B-B14F-4D97-AF65-F5344CB8AC3E}">
        <p14:creationId xmlns:p14="http://schemas.microsoft.com/office/powerpoint/2010/main" val="370768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Quad 3">
            <a:extLst>
              <a:ext uri="{FF2B5EF4-FFF2-40B4-BE49-F238E27FC236}">
                <a16:creationId xmlns:a16="http://schemas.microsoft.com/office/drawing/2014/main" id="{C8B7817A-87AC-4C0E-AF56-CBA6A4F670F1}"/>
              </a:ext>
            </a:extLst>
          </p:cNvPr>
          <p:cNvSpPr/>
          <p:nvPr/>
        </p:nvSpPr>
        <p:spPr>
          <a:xfrm>
            <a:off x="3015343" y="783771"/>
            <a:ext cx="5802086" cy="5638800"/>
          </a:xfrm>
          <a:prstGeom prst="quad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072</a:t>
            </a:r>
          </a:p>
        </p:txBody>
      </p:sp>
      <p:sp>
        <p:nvSpPr>
          <p:cNvPr id="5" name="TextBox 4">
            <a:extLst>
              <a:ext uri="{FF2B5EF4-FFF2-40B4-BE49-F238E27FC236}">
                <a16:creationId xmlns:a16="http://schemas.microsoft.com/office/drawing/2014/main" id="{9D53EE5F-B44E-45C1-8795-C02AF28EA635}"/>
              </a:ext>
            </a:extLst>
          </p:cNvPr>
          <p:cNvSpPr txBox="1"/>
          <p:nvPr/>
        </p:nvSpPr>
        <p:spPr>
          <a:xfrm>
            <a:off x="4190999" y="0"/>
            <a:ext cx="3799114" cy="954107"/>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2800" b="1" dirty="0"/>
              <a:t>072s are coded versions of LCSH  (650)</a:t>
            </a:r>
          </a:p>
        </p:txBody>
      </p:sp>
      <p:sp>
        <p:nvSpPr>
          <p:cNvPr id="6" name="TextBox 5">
            <a:extLst>
              <a:ext uri="{FF2B5EF4-FFF2-40B4-BE49-F238E27FC236}">
                <a16:creationId xmlns:a16="http://schemas.microsoft.com/office/drawing/2014/main" id="{4DF1DDB9-1CD7-4EB9-8945-E8C6366C470D}"/>
              </a:ext>
            </a:extLst>
          </p:cNvPr>
          <p:cNvSpPr txBox="1"/>
          <p:nvPr/>
        </p:nvSpPr>
        <p:spPr>
          <a:xfrm>
            <a:off x="0" y="2885730"/>
            <a:ext cx="3725059" cy="1384995"/>
          </a:xfrm>
          <a:prstGeom prst="rect">
            <a:avLst/>
          </a:prstGeom>
          <a:noFill/>
          <a:ln>
            <a:solidFill>
              <a:schemeClr val="tx1"/>
            </a:solidFill>
          </a:ln>
          <a:effectLst>
            <a:outerShdw blurRad="50800" dist="38100" dir="5400000" algn="t" rotWithShape="0">
              <a:prstClr val="black">
                <a:alpha val="40000"/>
              </a:prstClr>
            </a:outerShdw>
          </a:effectLst>
        </p:spPr>
        <p:txBody>
          <a:bodyPr wrap="none" rtlCol="0">
            <a:spAutoFit/>
          </a:bodyPr>
          <a:lstStyle/>
          <a:p>
            <a:r>
              <a:rPr lang="en-US" sz="2800" b="1" dirty="0"/>
              <a:t>072s are indexed in the </a:t>
            </a:r>
          </a:p>
          <a:p>
            <a:r>
              <a:rPr lang="en-US" sz="2800" b="1" dirty="0"/>
              <a:t>OPAC to be it’s own</a:t>
            </a:r>
          </a:p>
          <a:p>
            <a:r>
              <a:rPr lang="en-US" sz="2800" b="1" dirty="0"/>
              <a:t>linked search categor</a:t>
            </a:r>
            <a:r>
              <a:rPr lang="en-US" sz="2400" b="1" dirty="0"/>
              <a:t>y</a:t>
            </a:r>
          </a:p>
        </p:txBody>
      </p:sp>
      <p:sp>
        <p:nvSpPr>
          <p:cNvPr id="7" name="TextBox 6">
            <a:extLst>
              <a:ext uri="{FF2B5EF4-FFF2-40B4-BE49-F238E27FC236}">
                <a16:creationId xmlns:a16="http://schemas.microsoft.com/office/drawing/2014/main" id="{D44F9476-FCF0-4B4C-9CE7-F1CB366C4AD9}"/>
              </a:ext>
            </a:extLst>
          </p:cNvPr>
          <p:cNvSpPr txBox="1"/>
          <p:nvPr/>
        </p:nvSpPr>
        <p:spPr>
          <a:xfrm flipH="1">
            <a:off x="7601230" y="2048509"/>
            <a:ext cx="4027715" cy="954107"/>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2800" b="1" dirty="0"/>
              <a:t> 072s linked in BARD to preloaded search criteria </a:t>
            </a:r>
          </a:p>
        </p:txBody>
      </p:sp>
      <p:sp>
        <p:nvSpPr>
          <p:cNvPr id="9" name="TextBox 8">
            <a:extLst>
              <a:ext uri="{FF2B5EF4-FFF2-40B4-BE49-F238E27FC236}">
                <a16:creationId xmlns:a16="http://schemas.microsoft.com/office/drawing/2014/main" id="{D6020BF2-A817-4224-AA29-F0E19BE8C585}"/>
              </a:ext>
            </a:extLst>
          </p:cNvPr>
          <p:cNvSpPr txBox="1"/>
          <p:nvPr/>
        </p:nvSpPr>
        <p:spPr>
          <a:xfrm>
            <a:off x="4071258" y="6005232"/>
            <a:ext cx="3918855" cy="830997"/>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r>
              <a:rPr lang="en-US" sz="2400" b="1" dirty="0"/>
              <a:t>072s are coded versions of the LC genre headings (655)</a:t>
            </a:r>
          </a:p>
        </p:txBody>
      </p:sp>
      <p:pic>
        <p:nvPicPr>
          <p:cNvPr id="10" name="Picture 9">
            <a:extLst>
              <a:ext uri="{FF2B5EF4-FFF2-40B4-BE49-F238E27FC236}">
                <a16:creationId xmlns:a16="http://schemas.microsoft.com/office/drawing/2014/main" id="{C2A42BE1-FA30-430C-A4F9-9265A1A57337}"/>
              </a:ext>
            </a:extLst>
          </p:cNvPr>
          <p:cNvPicPr>
            <a:picLocks noChangeAspect="1"/>
          </p:cNvPicPr>
          <p:nvPr/>
        </p:nvPicPr>
        <p:blipFill>
          <a:blip r:embed="rId2"/>
          <a:stretch>
            <a:fillRect/>
          </a:stretch>
        </p:blipFill>
        <p:spPr>
          <a:xfrm>
            <a:off x="10047124" y="6172200"/>
            <a:ext cx="2144876" cy="653143"/>
          </a:xfrm>
          <a:prstGeom prst="rect">
            <a:avLst/>
          </a:prstGeom>
        </p:spPr>
      </p:pic>
      <p:sp>
        <p:nvSpPr>
          <p:cNvPr id="11" name="TextBox 10">
            <a:extLst>
              <a:ext uri="{FF2B5EF4-FFF2-40B4-BE49-F238E27FC236}">
                <a16:creationId xmlns:a16="http://schemas.microsoft.com/office/drawing/2014/main" id="{F177805D-BF90-4F87-B5CF-3A0448365D33}"/>
              </a:ext>
            </a:extLst>
          </p:cNvPr>
          <p:cNvSpPr txBox="1"/>
          <p:nvPr/>
        </p:nvSpPr>
        <p:spPr>
          <a:xfrm>
            <a:off x="7601230" y="3429000"/>
            <a:ext cx="4027714" cy="1815882"/>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r>
              <a:rPr lang="en-US" sz="2800" b="1" dirty="0"/>
              <a:t>072s linked by circulation vendors and network libraries to the reader’s auto-select profiles</a:t>
            </a:r>
          </a:p>
        </p:txBody>
      </p:sp>
    </p:spTree>
    <p:extLst>
      <p:ext uri="{BB962C8B-B14F-4D97-AF65-F5344CB8AC3E}">
        <p14:creationId xmlns:p14="http://schemas.microsoft.com/office/powerpoint/2010/main" val="239302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9D6ED-3A9B-43F1-92FA-366F62D98CF5}"/>
              </a:ext>
            </a:extLst>
          </p:cNvPr>
          <p:cNvSpPr txBox="1"/>
          <p:nvPr/>
        </p:nvSpPr>
        <p:spPr>
          <a:xfrm>
            <a:off x="1219200" y="130628"/>
            <a:ext cx="8926285" cy="646331"/>
          </a:xfrm>
          <a:prstGeom prst="rect">
            <a:avLst/>
          </a:prstGeom>
          <a:solidFill>
            <a:schemeClr val="accent2"/>
          </a:solidFill>
          <a:ln>
            <a:solidFill>
              <a:schemeClr val="tx1"/>
            </a:solidFill>
          </a:ln>
        </p:spPr>
        <p:txBody>
          <a:bodyPr wrap="square" rtlCol="0">
            <a:spAutoFit/>
          </a:bodyPr>
          <a:lstStyle/>
          <a:p>
            <a:pPr algn="ctr"/>
            <a:r>
              <a:rPr lang="en-US" sz="3600" b="1" dirty="0"/>
              <a:t>NLS 072 deconstructed </a:t>
            </a:r>
          </a:p>
        </p:txBody>
      </p:sp>
      <p:pic>
        <p:nvPicPr>
          <p:cNvPr id="4" name="Picture 3">
            <a:extLst>
              <a:ext uri="{FF2B5EF4-FFF2-40B4-BE49-F238E27FC236}">
                <a16:creationId xmlns:a16="http://schemas.microsoft.com/office/drawing/2014/main" id="{7CE75950-DA2C-42F3-8C03-D7BD160925ED}"/>
              </a:ext>
            </a:extLst>
          </p:cNvPr>
          <p:cNvPicPr>
            <a:picLocks noChangeAspect="1"/>
          </p:cNvPicPr>
          <p:nvPr/>
        </p:nvPicPr>
        <p:blipFill rotWithShape="1">
          <a:blip r:embed="rId2"/>
          <a:srcRect l="13216" t="18412" r="16249" b="7143"/>
          <a:stretch/>
        </p:blipFill>
        <p:spPr>
          <a:xfrm>
            <a:off x="174171" y="1045028"/>
            <a:ext cx="8730343" cy="5508172"/>
          </a:xfrm>
          <a:prstGeom prst="rect">
            <a:avLst/>
          </a:prstGeom>
          <a:solidFill>
            <a:schemeClr val="accent2"/>
          </a:solidFill>
        </p:spPr>
      </p:pic>
      <p:sp>
        <p:nvSpPr>
          <p:cNvPr id="5" name="Arrow: Left 4">
            <a:extLst>
              <a:ext uri="{FF2B5EF4-FFF2-40B4-BE49-F238E27FC236}">
                <a16:creationId xmlns:a16="http://schemas.microsoft.com/office/drawing/2014/main" id="{E65A583C-5E9B-4D71-8080-61BAE7648511}"/>
              </a:ext>
            </a:extLst>
          </p:cNvPr>
          <p:cNvSpPr/>
          <p:nvPr/>
        </p:nvSpPr>
        <p:spPr>
          <a:xfrm>
            <a:off x="2400299" y="5720443"/>
            <a:ext cx="6564086" cy="185057"/>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741C7A-BAA7-4748-97A9-A19F49D8B0DD}"/>
              </a:ext>
            </a:extLst>
          </p:cNvPr>
          <p:cNvSpPr txBox="1"/>
          <p:nvPr/>
        </p:nvSpPr>
        <p:spPr>
          <a:xfrm>
            <a:off x="8904514" y="453793"/>
            <a:ext cx="3287486" cy="6217087"/>
          </a:xfrm>
          <a:prstGeom prst="rect">
            <a:avLst/>
          </a:prstGeom>
          <a:solidFill>
            <a:schemeClr val="accent2">
              <a:lumMod val="20000"/>
              <a:lumOff val="80000"/>
            </a:schemeClr>
          </a:solidFill>
          <a:ln>
            <a:solidFill>
              <a:schemeClr val="tx1"/>
            </a:solidFill>
          </a:ln>
        </p:spPr>
        <p:txBody>
          <a:bodyPr wrap="square" rtlCol="0">
            <a:spAutoFit/>
          </a:bodyPr>
          <a:lstStyle/>
          <a:p>
            <a:r>
              <a:rPr lang="en-US" sz="2000" b="1" dirty="0">
                <a:latin typeface="Arial" panose="020B0604020202020204" pitchFamily="34" charset="0"/>
                <a:cs typeface="Arial" panose="020B0604020202020204" pitchFamily="34" charset="0"/>
              </a:rPr>
              <a:t>072</a:t>
            </a:r>
          </a:p>
          <a:p>
            <a:r>
              <a:rPr lang="en-US" sz="2000" b="1" dirty="0">
                <a:latin typeface="Arial" panose="020B0604020202020204" pitchFamily="34" charset="0"/>
                <a:cs typeface="Arial" panose="020B0604020202020204" pitchFamily="34" charset="0"/>
              </a:rPr>
              <a:t>* Indicators </a:t>
            </a:r>
          </a:p>
          <a:p>
            <a:r>
              <a:rPr lang="en-US" sz="2000" b="1" dirty="0">
                <a:latin typeface="Arial" panose="020B0604020202020204" pitchFamily="34" charset="0"/>
                <a:cs typeface="Arial" panose="020B0604020202020204" pitchFamily="34" charset="0"/>
              </a:rPr>
              <a:t>1st none</a:t>
            </a:r>
          </a:p>
          <a:p>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“7”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Subfields</a:t>
            </a:r>
          </a:p>
          <a:p>
            <a:r>
              <a:rPr lang="en-US" sz="2000" b="1" dirty="0">
                <a:latin typeface="Arial" panose="020B0604020202020204" pitchFamily="34" charset="0"/>
                <a:cs typeface="Arial" panose="020B0604020202020204" pitchFamily="34" charset="0"/>
              </a:rPr>
              <a:t>$a </a:t>
            </a:r>
            <a:r>
              <a:rPr lang="en-US" sz="2000" b="1" dirty="0">
                <a:solidFill>
                  <a:srgbClr val="000000"/>
                </a:solidFill>
                <a:latin typeface="Arial" panose="020B0604020202020204" pitchFamily="34" charset="0"/>
                <a:cs typeface="Arial" panose="020B0604020202020204" pitchFamily="34" charset="0"/>
              </a:rPr>
              <a:t>S</a:t>
            </a:r>
            <a:r>
              <a:rPr lang="en-US" sz="2000" b="1" i="0" dirty="0">
                <a:solidFill>
                  <a:srgbClr val="000000"/>
                </a:solidFill>
                <a:effectLst/>
                <a:latin typeface="Arial" panose="020B0604020202020204" pitchFamily="34" charset="0"/>
                <a:cs typeface="Arial" panose="020B0604020202020204" pitchFamily="34" charset="0"/>
              </a:rPr>
              <a:t>ubject category code 4 LETTER</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Audience and genre code 2 LETTER</a:t>
            </a:r>
          </a:p>
          <a:p>
            <a:endParaRPr lang="en-US" sz="2000" b="1" dirty="0">
              <a:latin typeface="Arial" panose="020B0604020202020204" pitchFamily="34" charset="0"/>
              <a:cs typeface="Arial" panose="020B0604020202020204" pitchFamily="34" charset="0"/>
            </a:endParaRPr>
          </a:p>
          <a:p>
            <a:r>
              <a:rPr lang="en-US" sz="2000" b="1" dirty="0">
                <a:highlight>
                  <a:srgbClr val="FFFF00"/>
                </a:highlight>
                <a:latin typeface="Arial" panose="020B0604020202020204" pitchFamily="34" charset="0"/>
                <a:cs typeface="Arial" panose="020B0604020202020204" pitchFamily="34" charset="0"/>
              </a:rPr>
              <a:t>AF – Adult Fiction</a:t>
            </a:r>
          </a:p>
          <a:p>
            <a:r>
              <a:rPr lang="en-US" sz="2000" b="1" dirty="0">
                <a:highlight>
                  <a:srgbClr val="FFFF00"/>
                </a:highlight>
                <a:latin typeface="Arial" panose="020B0604020202020204" pitchFamily="34" charset="0"/>
                <a:cs typeface="Arial" panose="020B0604020202020204" pitchFamily="34" charset="0"/>
              </a:rPr>
              <a:t>AN – Adult Nonfiction </a:t>
            </a:r>
          </a:p>
          <a:p>
            <a:r>
              <a:rPr lang="en-US" sz="2000" b="1" dirty="0">
                <a:highlight>
                  <a:srgbClr val="FFFF00"/>
                </a:highlight>
                <a:latin typeface="Arial" panose="020B0604020202020204" pitchFamily="34" charset="0"/>
                <a:cs typeface="Arial" panose="020B0604020202020204" pitchFamily="34" charset="0"/>
              </a:rPr>
              <a:t>JF – Juvenile Fiction </a:t>
            </a:r>
          </a:p>
          <a:p>
            <a:r>
              <a:rPr lang="en-US" sz="2000" b="1" dirty="0">
                <a:highlight>
                  <a:srgbClr val="FFFF00"/>
                </a:highlight>
                <a:latin typeface="Arial" panose="020B0604020202020204" pitchFamily="34" charset="0"/>
                <a:cs typeface="Arial" panose="020B0604020202020204" pitchFamily="34" charset="0"/>
              </a:rPr>
              <a:t>JN – Juvenile Nonfiction</a:t>
            </a:r>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$2 Source code $2 NBDL (NLS source code)</a:t>
            </a:r>
          </a:p>
          <a:p>
            <a:endParaRPr lang="en-US" sz="2000" b="1" dirty="0"/>
          </a:p>
          <a:p>
            <a:endParaRPr lang="en-US" dirty="0"/>
          </a:p>
        </p:txBody>
      </p:sp>
    </p:spTree>
    <p:extLst>
      <p:ext uri="{BB962C8B-B14F-4D97-AF65-F5344CB8AC3E}">
        <p14:creationId xmlns:p14="http://schemas.microsoft.com/office/powerpoint/2010/main" val="11030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693C-AB00-4F26-B1E1-354DEE41EE55}"/>
              </a:ext>
            </a:extLst>
          </p:cNvPr>
          <p:cNvSpPr>
            <a:spLocks noGrp="1"/>
          </p:cNvSpPr>
          <p:nvPr>
            <p:ph type="title"/>
          </p:nvPr>
        </p:nvSpPr>
        <p:spPr>
          <a:xfrm>
            <a:off x="0" y="163286"/>
            <a:ext cx="12192000" cy="631371"/>
          </a:xfrm>
          <a:solidFill>
            <a:schemeClr val="accent2"/>
          </a:solidFill>
          <a:ln>
            <a:solidFill>
              <a:schemeClr val="tx1"/>
            </a:solidFill>
          </a:ln>
        </p:spPr>
        <p:txBody>
          <a:bodyPr>
            <a:normAutofit fontScale="90000"/>
          </a:bodyPr>
          <a:lstStyle/>
          <a:p>
            <a:pPr algn="ctr"/>
            <a:r>
              <a:rPr lang="en-US" b="1" dirty="0">
                <a:latin typeface="Arial" panose="020B0604020202020204" pitchFamily="34" charset="0"/>
                <a:cs typeface="Arial" panose="020B0604020202020204" pitchFamily="34" charset="0"/>
              </a:rPr>
              <a:t>What’s next for 072  </a:t>
            </a:r>
          </a:p>
        </p:txBody>
      </p:sp>
      <p:sp>
        <p:nvSpPr>
          <p:cNvPr id="3" name="Content Placeholder 2">
            <a:extLst>
              <a:ext uri="{FF2B5EF4-FFF2-40B4-BE49-F238E27FC236}">
                <a16:creationId xmlns:a16="http://schemas.microsoft.com/office/drawing/2014/main" id="{518B5CF0-8CFD-461D-AA2C-ACC1C38F59A5}"/>
              </a:ext>
            </a:extLst>
          </p:cNvPr>
          <p:cNvSpPr>
            <a:spLocks noGrp="1"/>
          </p:cNvSpPr>
          <p:nvPr>
            <p:ph sz="half" idx="1"/>
          </p:nvPr>
        </p:nvSpPr>
        <p:spPr>
          <a:xfrm>
            <a:off x="0" y="794657"/>
            <a:ext cx="7750629" cy="5987142"/>
          </a:xfrm>
        </p:spPr>
        <p:txBody>
          <a:bodyPr>
            <a:normAutofit fontScale="25000" lnSpcReduction="20000"/>
          </a:bodyPr>
          <a:lstStyle/>
          <a:p>
            <a:pPr marL="0" indent="0">
              <a:buNone/>
            </a:pPr>
            <a:endParaRPr lang="en-US" sz="5100" dirty="0">
              <a:latin typeface="Arial" panose="020B0604020202020204" pitchFamily="34" charset="0"/>
              <a:cs typeface="Arial" panose="020B0604020202020204" pitchFamily="34" charset="0"/>
            </a:endParaRPr>
          </a:p>
          <a:p>
            <a:pPr marL="0" indent="0">
              <a:buNone/>
            </a:pPr>
            <a:r>
              <a:rPr lang="en-US" sz="6200" dirty="0">
                <a:latin typeface="Arial" panose="020B0604020202020204" pitchFamily="34" charset="0"/>
                <a:cs typeface="Arial" panose="020B0604020202020204" pitchFamily="34" charset="0"/>
              </a:rPr>
              <a:t>-- To further ease public library programs for blind and print-disabled Auto-Select system NLS will add new codes to the NLS Subjects list. Expanding it by the most popular book genre and  topics to endorse users’ personal reading preferences e.g. </a:t>
            </a:r>
          </a:p>
          <a:p>
            <a:pPr marL="0" indent="0">
              <a:buNone/>
            </a:pPr>
            <a:endParaRPr lang="en-US" sz="3800" dirty="0"/>
          </a:p>
          <a:p>
            <a:pPr marL="0" indent="0">
              <a:buNone/>
            </a:pPr>
            <a:r>
              <a:rPr lang="en-US" sz="3800" dirty="0"/>
              <a:t>           </a:t>
            </a:r>
            <a:r>
              <a:rPr lang="en-US" sz="5500" dirty="0"/>
              <a:t>- Fiction with Dogs (DOGSAF/JF)</a:t>
            </a:r>
          </a:p>
          <a:p>
            <a:pPr marL="0" indent="0">
              <a:buNone/>
            </a:pPr>
            <a:r>
              <a:rPr lang="en-US" sz="5500" dirty="0"/>
              <a:t>           - Fiction with Cats (CATSAF/JF)</a:t>
            </a:r>
          </a:p>
          <a:p>
            <a:pPr marL="0" indent="0">
              <a:buNone/>
            </a:pPr>
            <a:r>
              <a:rPr lang="en-US" sz="5500" dirty="0"/>
              <a:t>           - Travel Fiction (TRAVAF/TRAVJF)</a:t>
            </a:r>
          </a:p>
          <a:p>
            <a:pPr marL="0" indent="0">
              <a:buNone/>
            </a:pPr>
            <a:r>
              <a:rPr lang="en-US" sz="5500" dirty="0"/>
              <a:t>           - Knitting and knitters  </a:t>
            </a:r>
          </a:p>
          <a:p>
            <a:pPr marL="0" indent="0">
              <a:buNone/>
            </a:pPr>
            <a:r>
              <a:rPr lang="en-US" sz="5500" dirty="0"/>
              <a:t>             (KNITAN/JN/AF/JF)</a:t>
            </a:r>
          </a:p>
          <a:p>
            <a:pPr marL="0" indent="0">
              <a:buNone/>
            </a:pPr>
            <a:r>
              <a:rPr lang="en-US" sz="5500" dirty="0"/>
              <a:t>           - Farm and farming</a:t>
            </a:r>
          </a:p>
          <a:p>
            <a:pPr marL="0" indent="0">
              <a:buNone/>
            </a:pPr>
            <a:r>
              <a:rPr lang="en-US" sz="5500" dirty="0"/>
              <a:t>             (FARMAF/JF/AN/JN) </a:t>
            </a:r>
          </a:p>
          <a:p>
            <a:pPr marL="0" indent="0">
              <a:buNone/>
            </a:pPr>
            <a:r>
              <a:rPr lang="en-US" sz="5500" dirty="0"/>
              <a:t>           - Feminist Fiction (FEMNAF/FEMNJF)</a:t>
            </a:r>
          </a:p>
          <a:p>
            <a:pPr marL="0" indent="0">
              <a:buNone/>
            </a:pPr>
            <a:r>
              <a:rPr lang="en-US" sz="5500" dirty="0"/>
              <a:t>           - Bilingual Books </a:t>
            </a:r>
          </a:p>
          <a:p>
            <a:pPr marL="0" indent="0">
              <a:buNone/>
            </a:pPr>
            <a:r>
              <a:rPr lang="en-US" sz="5500" dirty="0"/>
              <a:t>             (BILIAF/ BILIAN/BILIJF/BILIJN)</a:t>
            </a:r>
          </a:p>
          <a:p>
            <a:pPr marL="0" indent="0">
              <a:buNone/>
            </a:pPr>
            <a:endParaRPr lang="en-US" sz="3800" dirty="0"/>
          </a:p>
          <a:p>
            <a:pPr marL="0" indent="0">
              <a:buNone/>
            </a:pPr>
            <a:r>
              <a:rPr lang="en-US" sz="6200" dirty="0">
                <a:latin typeface="Arial" panose="020B0604020202020204" pitchFamily="34" charset="0"/>
                <a:cs typeface="Arial" panose="020B0604020202020204" pitchFamily="34" charset="0"/>
              </a:rPr>
              <a:t>-- As we add new codes the search criteria on BARD will be expended as well. </a:t>
            </a:r>
          </a:p>
          <a:p>
            <a:pPr marL="0" indent="0">
              <a:buNone/>
            </a:pPr>
            <a:r>
              <a:rPr lang="en-US" sz="6200" dirty="0">
                <a:latin typeface="Arial" panose="020B0604020202020204" pitchFamily="34" charset="0"/>
                <a:cs typeface="Arial" panose="020B0604020202020204" pitchFamily="34" charset="0"/>
              </a:rPr>
              <a:t>-- NLS Subject codes will be part of the linked search resources in the upcoming new Library (on NLS Collection only) discovery platform  (2024).</a:t>
            </a:r>
          </a:p>
          <a:p>
            <a:pPr marL="0" indent="0">
              <a:buNone/>
            </a:pPr>
            <a:r>
              <a:rPr lang="en-US" sz="6200" dirty="0">
                <a:latin typeface="Arial" panose="020B0604020202020204" pitchFamily="34" charset="0"/>
                <a:cs typeface="Arial" panose="020B0604020202020204" pitchFamily="34" charset="0"/>
              </a:rPr>
              <a:t>-- Collection Division of NLS would like to add another age preference for the Young Adults (YF/YN) category to the existing: Adult and Juvenile. </a:t>
            </a:r>
          </a:p>
          <a:p>
            <a:pPr marL="0" indent="0">
              <a:buNone/>
            </a:pPr>
            <a:r>
              <a:rPr lang="en-US" sz="6200" dirty="0">
                <a:latin typeface="Arial" panose="020B0604020202020204" pitchFamily="34" charset="0"/>
                <a:cs typeface="Arial" panose="020B0604020202020204" pitchFamily="34" charset="0"/>
              </a:rPr>
              <a:t>-- NLS Subject Source code $2 NBDL will be added to Subject Category Code Source Codes </a:t>
            </a:r>
            <a:r>
              <a:rPr lang="en-US" sz="6200" dirty="0">
                <a:latin typeface="Arial" panose="020B0604020202020204" pitchFamily="34" charset="0"/>
                <a:cs typeface="Arial" panose="020B0604020202020204" pitchFamily="34" charset="0"/>
                <a:hlinkClick r:id="rId2"/>
              </a:rPr>
              <a:t>https://www.loc.gov/standards/sourcelist/subject-category.html</a:t>
            </a:r>
            <a:endParaRPr lang="en-US" sz="62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a:p>
            <a:pPr marL="0" indent="0">
              <a:buNone/>
            </a:pPr>
            <a:r>
              <a:rPr lang="en-US" dirty="0"/>
              <a:t>       </a:t>
            </a:r>
          </a:p>
        </p:txBody>
      </p:sp>
      <p:sp>
        <p:nvSpPr>
          <p:cNvPr id="5" name="Oval 4">
            <a:extLst>
              <a:ext uri="{FF2B5EF4-FFF2-40B4-BE49-F238E27FC236}">
                <a16:creationId xmlns:a16="http://schemas.microsoft.com/office/drawing/2014/main" id="{7275E54C-4ECE-4DEF-8686-0B78AD906B56}"/>
              </a:ext>
            </a:extLst>
          </p:cNvPr>
          <p:cNvSpPr/>
          <p:nvPr/>
        </p:nvSpPr>
        <p:spPr>
          <a:xfrm>
            <a:off x="8436429" y="1273628"/>
            <a:ext cx="3396342" cy="54210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We are happy to share the NLS Subjects list.  </a:t>
            </a:r>
          </a:p>
        </p:txBody>
      </p:sp>
      <p:pic>
        <p:nvPicPr>
          <p:cNvPr id="6" name="Picture 5">
            <a:extLst>
              <a:ext uri="{FF2B5EF4-FFF2-40B4-BE49-F238E27FC236}">
                <a16:creationId xmlns:a16="http://schemas.microsoft.com/office/drawing/2014/main" id="{D32F6F96-9886-42F9-ABFA-945A0F14E305}"/>
              </a:ext>
            </a:extLst>
          </p:cNvPr>
          <p:cNvPicPr>
            <a:picLocks noChangeAspect="1"/>
          </p:cNvPicPr>
          <p:nvPr/>
        </p:nvPicPr>
        <p:blipFill>
          <a:blip r:embed="rId3"/>
          <a:stretch>
            <a:fillRect/>
          </a:stretch>
        </p:blipFill>
        <p:spPr>
          <a:xfrm>
            <a:off x="10047124" y="163286"/>
            <a:ext cx="2144876" cy="631371"/>
          </a:xfrm>
          <a:prstGeom prst="rect">
            <a:avLst/>
          </a:prstGeom>
        </p:spPr>
      </p:pic>
    </p:spTree>
    <p:extLst>
      <p:ext uri="{BB962C8B-B14F-4D97-AF65-F5344CB8AC3E}">
        <p14:creationId xmlns:p14="http://schemas.microsoft.com/office/powerpoint/2010/main" val="218208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A633-7FB7-4C87-AABC-DC68250FBFBB}"/>
              </a:ext>
            </a:extLst>
          </p:cNvPr>
          <p:cNvSpPr>
            <a:spLocks noGrp="1"/>
          </p:cNvSpPr>
          <p:nvPr>
            <p:ph type="title"/>
          </p:nvPr>
        </p:nvSpPr>
        <p:spPr>
          <a:xfrm>
            <a:off x="838200" y="980395"/>
            <a:ext cx="10515600" cy="2852737"/>
          </a:xfrm>
        </p:spPr>
        <p:txBody>
          <a:bodyPr/>
          <a:lstStyle/>
          <a:p>
            <a:pPr algn="ctr"/>
            <a:r>
              <a:rPr lang="en-US" b="1" dirty="0"/>
              <a:t>Thank you for listening </a:t>
            </a:r>
            <a:br>
              <a:rPr lang="en-US" b="1" dirty="0"/>
            </a:br>
            <a:r>
              <a:rPr lang="en-US" b="1" dirty="0"/>
              <a:t>Happy cataloging! </a:t>
            </a:r>
          </a:p>
        </p:txBody>
      </p:sp>
      <p:sp>
        <p:nvSpPr>
          <p:cNvPr id="3" name="Text Placeholder 2">
            <a:extLst>
              <a:ext uri="{FF2B5EF4-FFF2-40B4-BE49-F238E27FC236}">
                <a16:creationId xmlns:a16="http://schemas.microsoft.com/office/drawing/2014/main" id="{554E05AB-5B36-4F36-889C-D5784A9D29CA}"/>
              </a:ext>
            </a:extLst>
          </p:cNvPr>
          <p:cNvSpPr>
            <a:spLocks noGrp="1"/>
          </p:cNvSpPr>
          <p:nvPr>
            <p:ph type="body" idx="1"/>
          </p:nvPr>
        </p:nvSpPr>
        <p:spPr/>
        <p:txBody>
          <a:bodyPr>
            <a:normAutofit fontScale="92500" lnSpcReduction="20000"/>
          </a:bodyPr>
          <a:lstStyle/>
          <a:p>
            <a:endParaRPr lang="en-US" i="1" dirty="0"/>
          </a:p>
          <a:p>
            <a:endParaRPr lang="en-US" i="1" dirty="0"/>
          </a:p>
          <a:p>
            <a:r>
              <a:rPr lang="en-US" i="1" dirty="0"/>
              <a:t>Contact: </a:t>
            </a:r>
          </a:p>
          <a:p>
            <a:r>
              <a:rPr lang="en-US" i="1" dirty="0"/>
              <a:t>Anita Kazmierczak email </a:t>
            </a:r>
            <a:r>
              <a:rPr lang="en-US" dirty="0"/>
              <a:t>: </a:t>
            </a:r>
            <a:r>
              <a:rPr lang="en-US" dirty="0">
                <a:hlinkClick r:id="rId2"/>
              </a:rPr>
              <a:t>ahoffman@loc.gov</a:t>
            </a:r>
            <a:r>
              <a:rPr lang="en-US" dirty="0"/>
              <a:t> </a:t>
            </a:r>
          </a:p>
        </p:txBody>
      </p:sp>
      <p:pic>
        <p:nvPicPr>
          <p:cNvPr id="4" name="Picture 3">
            <a:extLst>
              <a:ext uri="{FF2B5EF4-FFF2-40B4-BE49-F238E27FC236}">
                <a16:creationId xmlns:a16="http://schemas.microsoft.com/office/drawing/2014/main" id="{D3DEB488-FFB7-4B38-8965-D0002D5AAC2E}"/>
              </a:ext>
            </a:extLst>
          </p:cNvPr>
          <p:cNvPicPr>
            <a:picLocks noChangeAspect="1"/>
          </p:cNvPicPr>
          <p:nvPr/>
        </p:nvPicPr>
        <p:blipFill>
          <a:blip r:embed="rId3"/>
          <a:stretch>
            <a:fillRect/>
          </a:stretch>
        </p:blipFill>
        <p:spPr>
          <a:xfrm>
            <a:off x="4903106" y="4099605"/>
            <a:ext cx="2793094" cy="951366"/>
          </a:xfrm>
          <a:prstGeom prst="rect">
            <a:avLst/>
          </a:prstGeom>
        </p:spPr>
      </p:pic>
    </p:spTree>
    <p:extLst>
      <p:ext uri="{BB962C8B-B14F-4D97-AF65-F5344CB8AC3E}">
        <p14:creationId xmlns:p14="http://schemas.microsoft.com/office/powerpoint/2010/main" val="292332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CAD99-2AE1-425E-83A8-33853B6079BA}"/>
              </a:ext>
            </a:extLst>
          </p:cNvPr>
          <p:cNvSpPr>
            <a:spLocks noGrp="1"/>
          </p:cNvSpPr>
          <p:nvPr>
            <p:ph idx="1"/>
          </p:nvPr>
        </p:nvSpPr>
        <p:spPr>
          <a:xfrm>
            <a:off x="261257" y="441434"/>
            <a:ext cx="11657473" cy="5735529"/>
          </a:xfrm>
          <a:solidFill>
            <a:schemeClr val="accent3">
              <a:lumMod val="20000"/>
              <a:lumOff val="80000"/>
            </a:schemeClr>
          </a:solidFill>
          <a:ln>
            <a:solidFill>
              <a:schemeClr val="tx1"/>
            </a:solidFill>
          </a:ln>
        </p:spPr>
        <p:txBody>
          <a:bodyPr>
            <a:normAutofit fontScale="85000" lnSpcReduction="20000"/>
          </a:bodyPr>
          <a:lstStyle/>
          <a:p>
            <a:pPr marL="0" indent="0" algn="ctr">
              <a:buNone/>
            </a:pPr>
            <a:r>
              <a:rPr lang="en-US" i="1" dirty="0"/>
              <a:t>Presentation abstract: </a:t>
            </a:r>
          </a:p>
          <a:p>
            <a:pPr marL="0" indent="0" algn="ctr">
              <a:buNone/>
            </a:pPr>
            <a:endParaRPr lang="en-US" i="1" dirty="0"/>
          </a:p>
          <a:p>
            <a:pPr marL="0" indent="0">
              <a:buNone/>
            </a:pPr>
            <a:r>
              <a:rPr lang="en-US" i="1" dirty="0">
                <a:latin typeface="Times New Roman" panose="02020603050405020304" pitchFamily="18" charset="0"/>
                <a:cs typeface="Times New Roman" panose="02020603050405020304" pitchFamily="18" charset="0"/>
              </a:rPr>
              <a:t>072 MARC tag otherwise known as a Subject Category Code (LC) or Broad Descriptors (NLS) has been used by the National Library Service to first and foremost build a genre/subject bridge between the NLS Catalog and NLS BARD database, in recent years NLS started to publicize and expand the Broad Descriptors code list and utilization in MARC records. The little-known codes become an important key in the process of a patron’s book auto-select and become an effective support tool to optimize NLS Catalog search and discovery. This presentation will describe how in just a couple of years 072 tag became one of the most interesting and helpful coded MARC tags that can relate and collaborate with searches across different MARC and non-MARC databases, how it can simplify on-demand patron search in regional libraries across the United States, and how it directly relates to readers and librarians high demand interests and topics. How the 4-letter codes filled the space between Library of Congress Subject Headings and Local Public Libraries themes and reader’s direct interest genres. How the 072 MARC tag can potentially consolidate three aspects of the library’s search and discovery: vocabulary control and standardization, local demand, and reader preference.</a:t>
            </a:r>
          </a:p>
          <a:p>
            <a:pPr marL="0" indent="0">
              <a:buNone/>
            </a:pPr>
            <a:r>
              <a:rPr lang="en-US" sz="2400" i="1" u="sng" dirty="0">
                <a:latin typeface="Times New Roman" panose="02020603050405020304" pitchFamily="18" charset="0"/>
                <a:cs typeface="Times New Roman" panose="02020603050405020304" pitchFamily="18" charset="0"/>
              </a:rPr>
              <a:t>Keywords: </a:t>
            </a:r>
            <a:r>
              <a:rPr lang="en-US" sz="2400" i="1" dirty="0">
                <a:latin typeface="Times New Roman" panose="02020603050405020304" pitchFamily="18" charset="0"/>
                <a:cs typeface="Times New Roman" panose="02020603050405020304" pitchFamily="18" charset="0"/>
              </a:rPr>
              <a:t>MARC, access, discovery, tag 072, subject headings, broad descriptors, genres headings, Library of Congress Subject Headings, LCSH, subject category code, NLS, accessibility, reader auto-select, bibliographic description, </a:t>
            </a:r>
          </a:p>
        </p:txBody>
      </p:sp>
    </p:spTree>
    <p:extLst>
      <p:ext uri="{BB962C8B-B14F-4D97-AF65-F5344CB8AC3E}">
        <p14:creationId xmlns:p14="http://schemas.microsoft.com/office/powerpoint/2010/main" val="292786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1175-4EAD-4B41-9890-4F3656BEEDDB}"/>
              </a:ext>
            </a:extLst>
          </p:cNvPr>
          <p:cNvSpPr>
            <a:spLocks noGrp="1"/>
          </p:cNvSpPr>
          <p:nvPr>
            <p:ph type="title"/>
          </p:nvPr>
        </p:nvSpPr>
        <p:spPr>
          <a:xfrm>
            <a:off x="619070" y="178676"/>
            <a:ext cx="3932237" cy="1321676"/>
          </a:xfrm>
          <a:solidFill>
            <a:schemeClr val="accent2"/>
          </a:solidFill>
          <a:ln>
            <a:solidFill>
              <a:schemeClr val="tx1"/>
            </a:solidFill>
          </a:ln>
        </p:spPr>
        <p:txBody>
          <a:bodyPr>
            <a:normAutofit fontScale="90000"/>
          </a:bodyPr>
          <a:lstStyle/>
          <a:p>
            <a:pPr algn="ctr"/>
            <a:r>
              <a:rPr lang="en-US" sz="8000" dirty="0"/>
              <a:t> </a:t>
            </a:r>
            <a:br>
              <a:rPr lang="en-US" sz="8000" dirty="0"/>
            </a:br>
            <a:r>
              <a:rPr lang="en-US" sz="6000" b="1" dirty="0"/>
              <a:t>072</a:t>
            </a:r>
            <a:br>
              <a:rPr lang="en-US" sz="8000" dirty="0"/>
            </a:br>
            <a:r>
              <a:rPr lang="en-US" sz="1800" b="1" i="0" dirty="0">
                <a:solidFill>
                  <a:srgbClr val="000000"/>
                </a:solidFill>
                <a:effectLst/>
                <a:latin typeface="Arial" panose="020B0604020202020204" pitchFamily="34" charset="0"/>
              </a:rPr>
              <a:t>Subject Category Code</a:t>
            </a:r>
            <a:br>
              <a:rPr lang="en-US" sz="1800" b="1" i="0" dirty="0">
                <a:solidFill>
                  <a:srgbClr val="000000"/>
                </a:solidFill>
                <a:effectLst/>
                <a:latin typeface="Arial" panose="020B0604020202020204" pitchFamily="34" charset="0"/>
              </a:rPr>
            </a:br>
            <a:r>
              <a:rPr lang="en-US" sz="1800" b="1" i="0" dirty="0">
                <a:solidFill>
                  <a:srgbClr val="000000"/>
                </a:solidFill>
                <a:effectLst/>
                <a:latin typeface="Arial" panose="020B0604020202020204" pitchFamily="34" charset="0"/>
              </a:rPr>
              <a:t>Repeatable</a:t>
            </a:r>
            <a:endParaRPr lang="en-US" sz="8000" dirty="0"/>
          </a:p>
        </p:txBody>
      </p:sp>
      <p:pic>
        <p:nvPicPr>
          <p:cNvPr id="7" name="Picture Placeholder 6">
            <a:extLst>
              <a:ext uri="{FF2B5EF4-FFF2-40B4-BE49-F238E27FC236}">
                <a16:creationId xmlns:a16="http://schemas.microsoft.com/office/drawing/2014/main" id="{BC9B9DDC-B719-4389-A3AC-9E93E93F279F}"/>
              </a:ext>
            </a:extLst>
          </p:cNvPr>
          <p:cNvPicPr>
            <a:picLocks noGrp="1" noChangeAspect="1"/>
          </p:cNvPicPr>
          <p:nvPr>
            <p:ph type="pic" idx="1"/>
          </p:nvPr>
        </p:nvPicPr>
        <p:blipFill rotWithShape="1">
          <a:blip r:embed="rId2"/>
          <a:srcRect l="1742" t="17530" r="67116" b="18142"/>
          <a:stretch/>
        </p:blipFill>
        <p:spPr>
          <a:xfrm>
            <a:off x="5279571" y="-21771"/>
            <a:ext cx="6544567" cy="6564086"/>
          </a:xfrm>
          <a:ln>
            <a:noFill/>
          </a:ln>
        </p:spPr>
      </p:pic>
      <p:sp>
        <p:nvSpPr>
          <p:cNvPr id="4" name="Text Placeholder 3">
            <a:extLst>
              <a:ext uri="{FF2B5EF4-FFF2-40B4-BE49-F238E27FC236}">
                <a16:creationId xmlns:a16="http://schemas.microsoft.com/office/drawing/2014/main" id="{82B2FBAD-BE9B-45B8-9A2F-CFBB9A7B66D0}"/>
              </a:ext>
            </a:extLst>
          </p:cNvPr>
          <p:cNvSpPr>
            <a:spLocks noGrp="1"/>
          </p:cNvSpPr>
          <p:nvPr>
            <p:ph type="body" sz="half" idx="2"/>
          </p:nvPr>
        </p:nvSpPr>
        <p:spPr>
          <a:xfrm>
            <a:off x="282740" y="1654629"/>
            <a:ext cx="3932237" cy="3944007"/>
          </a:xfrm>
          <a:solidFill>
            <a:schemeClr val="accent2">
              <a:lumMod val="40000"/>
              <a:lumOff val="60000"/>
            </a:schemeClr>
          </a:solidFill>
          <a:ln>
            <a:solidFill>
              <a:schemeClr val="tx1"/>
            </a:solidFill>
          </a:ln>
        </p:spPr>
        <p:txBody>
          <a:bodyPr>
            <a:normAutofit/>
          </a:bodyPr>
          <a:lstStyle/>
          <a:p>
            <a:r>
              <a:rPr lang="en-US" sz="1800" dirty="0">
                <a:latin typeface="Arial" panose="020B0604020202020204" pitchFamily="34" charset="0"/>
                <a:cs typeface="Arial" panose="020B0604020202020204" pitchFamily="34" charset="0"/>
              </a:rPr>
              <a:t>Definition and scope: </a:t>
            </a:r>
          </a:p>
          <a:p>
            <a:endParaRPr lang="en-US" sz="1800" dirty="0">
              <a:latin typeface="Arial" panose="020B0604020202020204" pitchFamily="34" charset="0"/>
              <a:cs typeface="Arial" panose="020B0604020202020204" pitchFamily="34" charset="0"/>
            </a:endParaRPr>
          </a:p>
          <a:p>
            <a:pPr marL="457200" indent="-457200">
              <a:buAutoNum type="arabicPeriod"/>
            </a:pPr>
            <a:r>
              <a:rPr lang="en-US" sz="1800" b="0" i="0" dirty="0">
                <a:solidFill>
                  <a:srgbClr val="000000"/>
                </a:solidFill>
                <a:effectLst/>
                <a:latin typeface="Arial" panose="020B0604020202020204" pitchFamily="34" charset="0"/>
                <a:cs typeface="Arial" panose="020B0604020202020204" pitchFamily="34" charset="0"/>
              </a:rPr>
              <a:t>Code for the subject category that is associated with the described item.</a:t>
            </a:r>
          </a:p>
          <a:p>
            <a:pPr marL="457200" indent="-457200">
              <a:buAutoNum type="arabicPeriod"/>
            </a:pPr>
            <a:r>
              <a:rPr lang="en-US" sz="1800" dirty="0">
                <a:solidFill>
                  <a:srgbClr val="000000"/>
                </a:solidFill>
                <a:latin typeface="Arial" panose="020B0604020202020204" pitchFamily="34" charset="0"/>
                <a:cs typeface="Arial" panose="020B0604020202020204" pitchFamily="34" charset="0"/>
              </a:rPr>
              <a:t>Repeated for multiple subject category codes.</a:t>
            </a:r>
          </a:p>
          <a:p>
            <a:pPr marL="457200" indent="-457200">
              <a:buAutoNum type="arabicPeriod"/>
            </a:pPr>
            <a:r>
              <a:rPr lang="en-US" sz="2000" b="0" i="0" dirty="0">
                <a:solidFill>
                  <a:srgbClr val="000000"/>
                </a:solidFill>
                <a:effectLst/>
                <a:latin typeface="Arial" panose="020B0604020202020204" pitchFamily="34" charset="0"/>
                <a:cs typeface="Arial" panose="020B0604020202020204" pitchFamily="34" charset="0"/>
              </a:rPr>
              <a:t>Code for the subject category that is associated with the 1XX field in an established heading record or a node label record.</a:t>
            </a:r>
          </a:p>
          <a:p>
            <a:pPr marL="457200" indent="-457200">
              <a:buAutoNum type="arabicPeriod"/>
            </a:pPr>
            <a:endParaRPr lang="en-US" sz="2000" b="0" i="0" dirty="0">
              <a:solidFill>
                <a:srgbClr val="000000"/>
              </a:solidFill>
              <a:effectLst/>
              <a:latin typeface="Times New Roman" panose="02020603050405020304" pitchFamily="18" charset="0"/>
            </a:endParaRPr>
          </a:p>
          <a:p>
            <a:pPr marL="457200" indent="-457200">
              <a:buAutoNum type="arabicPeriod"/>
            </a:pPr>
            <a:endParaRPr lang="en-US" sz="1800" dirty="0">
              <a:solidFill>
                <a:srgbClr val="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6DA63E5-594A-4417-B935-44A74E95023E}"/>
              </a:ext>
            </a:extLst>
          </p:cNvPr>
          <p:cNvSpPr/>
          <p:nvPr/>
        </p:nvSpPr>
        <p:spPr>
          <a:xfrm>
            <a:off x="367862" y="5480052"/>
            <a:ext cx="8040413" cy="914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a:solidFill>
                  <a:schemeClr val="tx1"/>
                </a:solidFill>
                <a:effectLst/>
                <a:latin typeface="Georgia" panose="02040502050405020303" pitchFamily="18" charset="0"/>
              </a:rPr>
              <a:t>Subject Category Code Source </a:t>
            </a:r>
            <a:r>
              <a:rPr lang="en-US" sz="1800" b="1" dirty="0">
                <a:solidFill>
                  <a:schemeClr val="tx1"/>
                </a:solidFill>
                <a:effectLst/>
                <a:latin typeface="Georgia" panose="02040502050405020303" pitchFamily="18" charset="0"/>
                <a:hlinkClick r:id="rId3" action="ppaction://hlinksldjump"/>
              </a:rPr>
              <a:t>Codes</a:t>
            </a:r>
            <a:r>
              <a:rPr lang="en-US" sz="1800" b="1" dirty="0">
                <a:solidFill>
                  <a:schemeClr val="tx1"/>
                </a:solidFill>
                <a:effectLst/>
                <a:latin typeface="Georgia" panose="02040502050405020303" pitchFamily="18" charset="0"/>
              </a:rPr>
              <a:t> </a:t>
            </a:r>
          </a:p>
          <a:p>
            <a:pPr algn="l"/>
            <a:r>
              <a:rPr lang="en-US" sz="1800" b="1" dirty="0">
                <a:solidFill>
                  <a:schemeClr val="tx1"/>
                </a:solidFill>
                <a:effectLst/>
                <a:latin typeface="Georgia" panose="02040502050405020303" pitchFamily="18" charset="0"/>
                <a:hlinkClick r:id="rId4"/>
              </a:rPr>
              <a:t>https://www.loc.gov/standards/sourcelist/subject-category.html</a:t>
            </a:r>
            <a:r>
              <a:rPr lang="en-US" b="1" dirty="0">
                <a:solidFill>
                  <a:schemeClr val="tx1"/>
                </a:solidFill>
                <a:latin typeface="Georgia" panose="02040502050405020303" pitchFamily="18" charset="0"/>
              </a:rPr>
              <a:t> </a:t>
            </a:r>
            <a:endParaRPr lang="en-US" sz="1800" b="1" dirty="0">
              <a:solidFill>
                <a:schemeClr val="tx1"/>
              </a:solidFill>
              <a:effectLst/>
              <a:latin typeface="Georgia" panose="02040502050405020303" pitchFamily="18" charset="0"/>
            </a:endParaRPr>
          </a:p>
        </p:txBody>
      </p:sp>
      <p:sp>
        <p:nvSpPr>
          <p:cNvPr id="8" name="Arrow: Left 7">
            <a:extLst>
              <a:ext uri="{FF2B5EF4-FFF2-40B4-BE49-F238E27FC236}">
                <a16:creationId xmlns:a16="http://schemas.microsoft.com/office/drawing/2014/main" id="{D551AA2B-50F1-4DB4-BE1F-2EF6B9186CFA}"/>
              </a:ext>
            </a:extLst>
          </p:cNvPr>
          <p:cNvSpPr/>
          <p:nvPr/>
        </p:nvSpPr>
        <p:spPr>
          <a:xfrm rot="20763315">
            <a:off x="9851573" y="3806201"/>
            <a:ext cx="978408" cy="484632"/>
          </a:xfrm>
          <a:prstGeom prst="leftArrow">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E59F82-1EA0-4888-AEE2-9A70D777789B}"/>
              </a:ext>
            </a:extLst>
          </p:cNvPr>
          <p:cNvSpPr txBox="1"/>
          <p:nvPr/>
        </p:nvSpPr>
        <p:spPr>
          <a:xfrm>
            <a:off x="86797" y="6467273"/>
            <a:ext cx="6096000" cy="369332"/>
          </a:xfrm>
          <a:prstGeom prst="rect">
            <a:avLst/>
          </a:prstGeom>
          <a:noFill/>
        </p:spPr>
        <p:txBody>
          <a:bodyPr wrap="square">
            <a:spAutoFit/>
          </a:bodyPr>
          <a:lstStyle/>
          <a:p>
            <a:r>
              <a:rPr lang="en-US" b="1" i="0" dirty="0">
                <a:solidFill>
                  <a:srgbClr val="000000"/>
                </a:solidFill>
                <a:effectLst/>
                <a:latin typeface="Verdana" panose="020B0604030504040204" pitchFamily="34" charset="0"/>
              </a:rPr>
              <a:t>*</a:t>
            </a:r>
            <a:r>
              <a:rPr lang="en-US" sz="1400" i="0" u="sng" dirty="0" err="1">
                <a:solidFill>
                  <a:srgbClr val="000000"/>
                </a:solidFill>
                <a:effectLst/>
                <a:latin typeface="Verdana" panose="020B0604030504040204" pitchFamily="34" charset="0"/>
              </a:rPr>
              <a:t>bisacsh</a:t>
            </a:r>
            <a:r>
              <a:rPr lang="en-US" sz="1400" i="0" u="sng" dirty="0">
                <a:solidFill>
                  <a:srgbClr val="000000"/>
                </a:solidFill>
                <a:effectLst/>
                <a:latin typeface="Verdana" panose="020B0604030504040204" pitchFamily="34" charset="0"/>
              </a:rPr>
              <a:t> = BISAC Subject Codes</a:t>
            </a:r>
            <a:endParaRPr lang="en-US" sz="1400" u="sng" dirty="0"/>
          </a:p>
        </p:txBody>
      </p:sp>
    </p:spTree>
    <p:extLst>
      <p:ext uri="{BB962C8B-B14F-4D97-AF65-F5344CB8AC3E}">
        <p14:creationId xmlns:p14="http://schemas.microsoft.com/office/powerpoint/2010/main" val="134403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E17E-2A57-470E-AC21-E87B049507A5}"/>
              </a:ext>
            </a:extLst>
          </p:cNvPr>
          <p:cNvSpPr>
            <a:spLocks noGrp="1"/>
          </p:cNvSpPr>
          <p:nvPr>
            <p:ph type="title"/>
          </p:nvPr>
        </p:nvSpPr>
        <p:spPr>
          <a:xfrm>
            <a:off x="839788" y="204334"/>
            <a:ext cx="10515600" cy="984704"/>
          </a:xfrm>
        </p:spPr>
        <p:txBody>
          <a:bodyPr/>
          <a:lstStyle/>
          <a:p>
            <a:pPr algn="ctr"/>
            <a:r>
              <a:rPr lang="en-US" b="1" u="sng" dirty="0"/>
              <a:t>072 and 65X compliance – examples </a:t>
            </a:r>
          </a:p>
        </p:txBody>
      </p:sp>
      <p:sp>
        <p:nvSpPr>
          <p:cNvPr id="3" name="Text Placeholder 2">
            <a:extLst>
              <a:ext uri="{FF2B5EF4-FFF2-40B4-BE49-F238E27FC236}">
                <a16:creationId xmlns:a16="http://schemas.microsoft.com/office/drawing/2014/main" id="{3F5E65DD-1E4F-4D60-849A-3AC5518B84DD}"/>
              </a:ext>
            </a:extLst>
          </p:cNvPr>
          <p:cNvSpPr>
            <a:spLocks noGrp="1"/>
          </p:cNvSpPr>
          <p:nvPr>
            <p:ph type="body" idx="1"/>
          </p:nvPr>
        </p:nvSpPr>
        <p:spPr>
          <a:xfrm>
            <a:off x="836612" y="1189038"/>
            <a:ext cx="5157787" cy="823912"/>
          </a:xfrm>
        </p:spPr>
        <p:txBody>
          <a:bodyPr>
            <a:noAutofit/>
          </a:bodyPr>
          <a:lstStyle/>
          <a:p>
            <a:pPr algn="ctr"/>
            <a:r>
              <a:rPr lang="en-US" sz="6000" dirty="0"/>
              <a:t>072 </a:t>
            </a:r>
          </a:p>
        </p:txBody>
      </p:sp>
      <p:pic>
        <p:nvPicPr>
          <p:cNvPr id="8" name="Content Placeholder 7">
            <a:extLst>
              <a:ext uri="{FF2B5EF4-FFF2-40B4-BE49-F238E27FC236}">
                <a16:creationId xmlns:a16="http://schemas.microsoft.com/office/drawing/2014/main" id="{ACC1BF27-CDA0-409E-813C-DC0AA02EBC0D}"/>
              </a:ext>
            </a:extLst>
          </p:cNvPr>
          <p:cNvPicPr>
            <a:picLocks noGrp="1" noChangeAspect="1"/>
          </p:cNvPicPr>
          <p:nvPr>
            <p:ph sz="half" idx="2"/>
          </p:nvPr>
        </p:nvPicPr>
        <p:blipFill rotWithShape="1">
          <a:blip r:embed="rId2"/>
          <a:srcRect l="1868" t="-1540" r="37771" b="15617"/>
          <a:stretch/>
        </p:blipFill>
        <p:spPr>
          <a:xfrm>
            <a:off x="936171" y="1937544"/>
            <a:ext cx="5061404" cy="4120131"/>
          </a:xfrm>
        </p:spPr>
      </p:pic>
      <p:sp>
        <p:nvSpPr>
          <p:cNvPr id="5" name="Text Placeholder 4">
            <a:extLst>
              <a:ext uri="{FF2B5EF4-FFF2-40B4-BE49-F238E27FC236}">
                <a16:creationId xmlns:a16="http://schemas.microsoft.com/office/drawing/2014/main" id="{0892EF78-10A0-4FFE-A388-D8F2A44FC6F4}"/>
              </a:ext>
            </a:extLst>
          </p:cNvPr>
          <p:cNvSpPr>
            <a:spLocks noGrp="1"/>
          </p:cNvSpPr>
          <p:nvPr>
            <p:ph type="body" sz="quarter" idx="3"/>
          </p:nvPr>
        </p:nvSpPr>
        <p:spPr>
          <a:xfrm>
            <a:off x="6169024" y="1113632"/>
            <a:ext cx="5183188" cy="823912"/>
          </a:xfrm>
        </p:spPr>
        <p:txBody>
          <a:bodyPr>
            <a:noAutofit/>
          </a:bodyPr>
          <a:lstStyle/>
          <a:p>
            <a:pPr algn="ctr"/>
            <a:r>
              <a:rPr lang="en-US" sz="6000" dirty="0"/>
              <a:t>65X</a:t>
            </a:r>
          </a:p>
        </p:txBody>
      </p:sp>
      <p:pic>
        <p:nvPicPr>
          <p:cNvPr id="10" name="Content Placeholder 9">
            <a:extLst>
              <a:ext uri="{FF2B5EF4-FFF2-40B4-BE49-F238E27FC236}">
                <a16:creationId xmlns:a16="http://schemas.microsoft.com/office/drawing/2014/main" id="{D5922324-7E10-4A3F-9BD4-22D8EB78F9DD}"/>
              </a:ext>
            </a:extLst>
          </p:cNvPr>
          <p:cNvPicPr>
            <a:picLocks noGrp="1" noChangeAspect="1"/>
          </p:cNvPicPr>
          <p:nvPr>
            <p:ph sz="quarter" idx="4"/>
          </p:nvPr>
        </p:nvPicPr>
        <p:blipFill rotWithShape="1">
          <a:blip r:embed="rId3"/>
          <a:srcRect t="2446" r="27333" b="16532"/>
          <a:stretch/>
        </p:blipFill>
        <p:spPr>
          <a:xfrm>
            <a:off x="6172200" y="2098336"/>
            <a:ext cx="5268686" cy="3959339"/>
          </a:xfrm>
        </p:spPr>
      </p:pic>
      <p:cxnSp>
        <p:nvCxnSpPr>
          <p:cNvPr id="12" name="Straight Arrow Connector 11">
            <a:extLst>
              <a:ext uri="{FF2B5EF4-FFF2-40B4-BE49-F238E27FC236}">
                <a16:creationId xmlns:a16="http://schemas.microsoft.com/office/drawing/2014/main" id="{37D95E82-E7D1-4029-96A1-310F9AD201AA}"/>
              </a:ext>
            </a:extLst>
          </p:cNvPr>
          <p:cNvCxnSpPr>
            <a:cxnSpLocks/>
          </p:cNvCxnSpPr>
          <p:nvPr/>
        </p:nvCxnSpPr>
        <p:spPr>
          <a:xfrm>
            <a:off x="2587647" y="4246346"/>
            <a:ext cx="4359477" cy="53510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18CD3E-2BCA-4FBD-A0CB-E94114F47666}"/>
              </a:ext>
            </a:extLst>
          </p:cNvPr>
          <p:cNvCxnSpPr>
            <a:cxnSpLocks/>
          </p:cNvCxnSpPr>
          <p:nvPr/>
        </p:nvCxnSpPr>
        <p:spPr>
          <a:xfrm>
            <a:off x="2579666" y="4427994"/>
            <a:ext cx="4283978" cy="51653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9A2DD4-C5B3-46EB-A6A1-7274EF2BCC22}"/>
              </a:ext>
            </a:extLst>
          </p:cNvPr>
          <p:cNvCxnSpPr>
            <a:cxnSpLocks/>
          </p:cNvCxnSpPr>
          <p:nvPr/>
        </p:nvCxnSpPr>
        <p:spPr>
          <a:xfrm>
            <a:off x="2606808" y="4656485"/>
            <a:ext cx="4307043" cy="49699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CE7F55D-6E80-42A1-B440-E70181921AC3}"/>
              </a:ext>
            </a:extLst>
          </p:cNvPr>
          <p:cNvCxnSpPr>
            <a:cxnSpLocks/>
          </p:cNvCxnSpPr>
          <p:nvPr/>
        </p:nvCxnSpPr>
        <p:spPr>
          <a:xfrm>
            <a:off x="2587647" y="4833039"/>
            <a:ext cx="4376412" cy="46966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11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859B-A9D5-40B8-811F-A162712C07EF}"/>
              </a:ext>
            </a:extLst>
          </p:cNvPr>
          <p:cNvSpPr>
            <a:spLocks noGrp="1"/>
          </p:cNvSpPr>
          <p:nvPr>
            <p:ph type="title"/>
          </p:nvPr>
        </p:nvSpPr>
        <p:spPr>
          <a:xfrm>
            <a:off x="838200" y="365125"/>
            <a:ext cx="10515600" cy="1189355"/>
          </a:xfrm>
          <a:solidFill>
            <a:schemeClr val="accent2"/>
          </a:solidFill>
          <a:ln>
            <a:solidFill>
              <a:schemeClr val="tx1"/>
            </a:solidFill>
          </a:ln>
        </p:spPr>
        <p:txBody>
          <a:bodyPr/>
          <a:lstStyle/>
          <a:p>
            <a:pPr algn="ctr"/>
            <a:r>
              <a:rPr lang="en-US" b="1" dirty="0"/>
              <a:t>NLS take on 072 – how we got here </a:t>
            </a:r>
          </a:p>
        </p:txBody>
      </p:sp>
      <p:sp>
        <p:nvSpPr>
          <p:cNvPr id="3" name="Content Placeholder 2">
            <a:extLst>
              <a:ext uri="{FF2B5EF4-FFF2-40B4-BE49-F238E27FC236}">
                <a16:creationId xmlns:a16="http://schemas.microsoft.com/office/drawing/2014/main" id="{B3347E25-2B8F-4B0A-8487-8EFB0D9D919C}"/>
              </a:ext>
            </a:extLst>
          </p:cNvPr>
          <p:cNvSpPr>
            <a:spLocks noGrp="1"/>
          </p:cNvSpPr>
          <p:nvPr>
            <p:ph sz="half" idx="1"/>
          </p:nvPr>
        </p:nvSpPr>
        <p:spPr>
          <a:xfrm>
            <a:off x="838201" y="1737042"/>
            <a:ext cx="5181600" cy="4351338"/>
          </a:xfrm>
        </p:spPr>
        <p:txBody>
          <a:bodyPr>
            <a:normAutofit fontScale="70000" lnSpcReduction="20000"/>
          </a:bodyPr>
          <a:lstStyle/>
          <a:p>
            <a:pPr marL="0" indent="0">
              <a:buNone/>
            </a:pPr>
            <a:r>
              <a:rPr lang="en-US" dirty="0"/>
              <a:t>1. 072 – Broad Descriptor or NLS Subject list was created to accommodate specific but somewhat limited network libraries reader auto-select search and selection. 072 became linked to BARD search criteria. </a:t>
            </a:r>
          </a:p>
          <a:p>
            <a:pPr marL="0" indent="0">
              <a:buNone/>
            </a:pPr>
            <a:r>
              <a:rPr lang="en-US" dirty="0"/>
              <a:t>2. 072 – (before 2021) tag initially complied only with 655 MARC tags (genres) </a:t>
            </a:r>
          </a:p>
          <a:p>
            <a:pPr marL="0" indent="0">
              <a:buNone/>
            </a:pPr>
            <a:r>
              <a:rPr lang="en-US" dirty="0"/>
              <a:t>3. 072 – (2020/21/22) expended to add international language codes (mainly for Marrakesh Treaty titles and growing NLS foreign language collection) – ongoing as the collection grows and more languages are added to it </a:t>
            </a:r>
          </a:p>
          <a:p>
            <a:pPr marL="0" indent="0">
              <a:buNone/>
            </a:pPr>
            <a:r>
              <a:rPr lang="en-US" dirty="0"/>
              <a:t>4. 072 – (2022) expended to add popular topics based on public demand and patron search behavior, start to comply with 655 and 650 tags to reflect LCSH in the 072 field</a:t>
            </a:r>
          </a:p>
          <a:p>
            <a:endParaRPr lang="en-US" dirty="0"/>
          </a:p>
        </p:txBody>
      </p:sp>
      <p:sp>
        <p:nvSpPr>
          <p:cNvPr id="4" name="Content Placeholder 3">
            <a:extLst>
              <a:ext uri="{FF2B5EF4-FFF2-40B4-BE49-F238E27FC236}">
                <a16:creationId xmlns:a16="http://schemas.microsoft.com/office/drawing/2014/main" id="{07092D46-EF99-4255-A10C-F08DDBECC4C3}"/>
              </a:ext>
            </a:extLst>
          </p:cNvPr>
          <p:cNvSpPr>
            <a:spLocks noGrp="1"/>
          </p:cNvSpPr>
          <p:nvPr>
            <p:ph sz="half" idx="2"/>
          </p:nvPr>
        </p:nvSpPr>
        <p:spPr>
          <a:xfrm>
            <a:off x="6172201" y="1696402"/>
            <a:ext cx="5181600" cy="4351338"/>
          </a:xfrm>
        </p:spPr>
        <p:txBody>
          <a:bodyPr>
            <a:normAutofit fontScale="70000" lnSpcReduction="20000"/>
          </a:bodyPr>
          <a:lstStyle/>
          <a:p>
            <a:pPr marL="0" indent="0">
              <a:buNone/>
            </a:pPr>
            <a:r>
              <a:rPr lang="en-US" dirty="0"/>
              <a:t>5. 072 – (2022 winter) become searchable, and all codes are linked as a part of NLS Catalog OPAC modernization, the list became public and is available for download to all NLS/LC users and patrons </a:t>
            </a:r>
          </a:p>
          <a:p>
            <a:pPr marL="0" indent="0">
              <a:buNone/>
            </a:pPr>
            <a:r>
              <a:rPr lang="en-US" dirty="0"/>
              <a:t>6. 072 – (2022 winter) NLS learned that public libraries highly if not exclusively rely on 072 to create an auto-select reading list for patrons across the country </a:t>
            </a:r>
          </a:p>
          <a:p>
            <a:pPr marL="0" indent="0">
              <a:buNone/>
            </a:pPr>
            <a:r>
              <a:rPr lang="en-US" dirty="0"/>
              <a:t>7. 072 – (2023 summer) further expansion planning to include many more genres and topics including everyone’s favorite COZYAF code to the list</a:t>
            </a:r>
          </a:p>
          <a:p>
            <a:pPr marL="0" indent="0">
              <a:buNone/>
            </a:pPr>
            <a:r>
              <a:rPr lang="en-US" dirty="0"/>
              <a:t>8. 072 – (2024) list will include more age groups to better categorize target audience within genre and topic</a:t>
            </a:r>
          </a:p>
        </p:txBody>
      </p:sp>
      <p:sp>
        <p:nvSpPr>
          <p:cNvPr id="6" name="TextBox 5">
            <a:extLst>
              <a:ext uri="{FF2B5EF4-FFF2-40B4-BE49-F238E27FC236}">
                <a16:creationId xmlns:a16="http://schemas.microsoft.com/office/drawing/2014/main" id="{AF367671-9C77-469D-8ED7-0F941ADC98E0}"/>
              </a:ext>
            </a:extLst>
          </p:cNvPr>
          <p:cNvSpPr txBox="1"/>
          <p:nvPr/>
        </p:nvSpPr>
        <p:spPr>
          <a:xfrm>
            <a:off x="838200" y="6311900"/>
            <a:ext cx="10607040" cy="461665"/>
          </a:xfrm>
          <a:prstGeom prst="rect">
            <a:avLst/>
          </a:prstGeom>
          <a:noFill/>
          <a:ln>
            <a:solidFill>
              <a:schemeClr val="tx1"/>
            </a:solidFill>
          </a:ln>
        </p:spPr>
        <p:txBody>
          <a:bodyPr wrap="square">
            <a:spAutoFit/>
          </a:bodyPr>
          <a:lstStyle/>
          <a:p>
            <a:r>
              <a:rPr lang="en-US" sz="2400" b="1" u="sng" dirty="0">
                <a:solidFill>
                  <a:schemeClr val="accent2"/>
                </a:solidFill>
              </a:rPr>
              <a:t>https://nlscatalog.loc.gov/vwebv/ui/en_US/htdocs/help/docs/NLSSubjects.pdf</a:t>
            </a:r>
          </a:p>
        </p:txBody>
      </p:sp>
      <p:sp>
        <p:nvSpPr>
          <p:cNvPr id="9" name="Arrow: Down 8">
            <a:extLst>
              <a:ext uri="{FF2B5EF4-FFF2-40B4-BE49-F238E27FC236}">
                <a16:creationId xmlns:a16="http://schemas.microsoft.com/office/drawing/2014/main" id="{04E74BAE-BDE2-4FB9-B8D1-F61703002563}"/>
              </a:ext>
            </a:extLst>
          </p:cNvPr>
          <p:cNvSpPr/>
          <p:nvPr/>
        </p:nvSpPr>
        <p:spPr>
          <a:xfrm rot="20490768">
            <a:off x="449396" y="4874084"/>
            <a:ext cx="397605" cy="1439476"/>
          </a:xfrm>
          <a:prstGeom prst="downArrow">
            <a:avLst>
              <a:gd name="adj1" fmla="val 10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D9655BCD-14CB-4B04-838D-54AA53921FD3}"/>
              </a:ext>
            </a:extLst>
          </p:cNvPr>
          <p:cNvSpPr/>
          <p:nvPr/>
        </p:nvSpPr>
        <p:spPr>
          <a:xfrm rot="1132847">
            <a:off x="11402699" y="4892997"/>
            <a:ext cx="432049" cy="1414613"/>
          </a:xfrm>
          <a:prstGeom prst="downArrow">
            <a:avLst>
              <a:gd name="adj1" fmla="val 10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81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3439-BC0F-43E7-B39A-F7024E2EC53C}"/>
              </a:ext>
            </a:extLst>
          </p:cNvPr>
          <p:cNvSpPr>
            <a:spLocks noGrp="1"/>
          </p:cNvSpPr>
          <p:nvPr>
            <p:ph type="title"/>
          </p:nvPr>
        </p:nvSpPr>
        <p:spPr>
          <a:xfrm>
            <a:off x="393192" y="365125"/>
            <a:ext cx="10960608" cy="1325563"/>
          </a:xfrm>
        </p:spPr>
        <p:txBody>
          <a:bodyPr/>
          <a:lstStyle/>
          <a:p>
            <a:r>
              <a:rPr lang="en-US" b="1" dirty="0"/>
              <a:t>NLS Broad Descriptors/NLS Subjects [072 _ 7] - I</a:t>
            </a:r>
          </a:p>
        </p:txBody>
      </p:sp>
      <p:pic>
        <p:nvPicPr>
          <p:cNvPr id="6" name="Picture 5">
            <a:extLst>
              <a:ext uri="{FF2B5EF4-FFF2-40B4-BE49-F238E27FC236}">
                <a16:creationId xmlns:a16="http://schemas.microsoft.com/office/drawing/2014/main" id="{FEAE7FF3-980F-4520-BF83-CA84C19604DD}"/>
              </a:ext>
            </a:extLst>
          </p:cNvPr>
          <p:cNvPicPr>
            <a:picLocks noChangeAspect="1"/>
          </p:cNvPicPr>
          <p:nvPr/>
        </p:nvPicPr>
        <p:blipFill rotWithShape="1">
          <a:blip r:embed="rId2"/>
          <a:srcRect l="7916" t="32741" r="33835" b="15112"/>
          <a:stretch/>
        </p:blipFill>
        <p:spPr>
          <a:xfrm>
            <a:off x="168166" y="1473834"/>
            <a:ext cx="5738648" cy="4616069"/>
          </a:xfrm>
          <a:prstGeom prst="rect">
            <a:avLst/>
          </a:prstGeom>
          <a:ln>
            <a:solidFill>
              <a:schemeClr val="tx1"/>
            </a:solidFill>
          </a:ln>
        </p:spPr>
      </p:pic>
      <p:pic>
        <p:nvPicPr>
          <p:cNvPr id="8" name="Picture 7">
            <a:extLst>
              <a:ext uri="{FF2B5EF4-FFF2-40B4-BE49-F238E27FC236}">
                <a16:creationId xmlns:a16="http://schemas.microsoft.com/office/drawing/2014/main" id="{A9FA928E-0D89-4C5C-8230-250813F90AC6}"/>
              </a:ext>
            </a:extLst>
          </p:cNvPr>
          <p:cNvPicPr>
            <a:picLocks noChangeAspect="1"/>
          </p:cNvPicPr>
          <p:nvPr/>
        </p:nvPicPr>
        <p:blipFill rotWithShape="1">
          <a:blip r:embed="rId3"/>
          <a:srcRect l="7917" t="32444" r="33582" b="15555"/>
          <a:stretch/>
        </p:blipFill>
        <p:spPr>
          <a:xfrm>
            <a:off x="5990897" y="1473834"/>
            <a:ext cx="5947103" cy="4616069"/>
          </a:xfrm>
          <a:prstGeom prst="rect">
            <a:avLst/>
          </a:prstGeom>
          <a:ln>
            <a:solidFill>
              <a:schemeClr val="tx1"/>
            </a:solidFill>
          </a:ln>
        </p:spPr>
      </p:pic>
      <p:sp>
        <p:nvSpPr>
          <p:cNvPr id="9" name="Rectangle 8">
            <a:extLst>
              <a:ext uri="{FF2B5EF4-FFF2-40B4-BE49-F238E27FC236}">
                <a16:creationId xmlns:a16="http://schemas.microsoft.com/office/drawing/2014/main" id="{66FEB608-CACD-450D-BD5C-23D42BD767D7}"/>
              </a:ext>
            </a:extLst>
          </p:cNvPr>
          <p:cNvSpPr/>
          <p:nvPr/>
        </p:nvSpPr>
        <p:spPr>
          <a:xfrm>
            <a:off x="2336863" y="1932855"/>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0" name="Rectangle 9">
            <a:extLst>
              <a:ext uri="{FF2B5EF4-FFF2-40B4-BE49-F238E27FC236}">
                <a16:creationId xmlns:a16="http://schemas.microsoft.com/office/drawing/2014/main" id="{B9D965C1-BC83-49AF-B7E5-6FD34C23E18C}"/>
              </a:ext>
            </a:extLst>
          </p:cNvPr>
          <p:cNvSpPr/>
          <p:nvPr/>
        </p:nvSpPr>
        <p:spPr>
          <a:xfrm>
            <a:off x="2336863" y="3109511"/>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1" name="Rectangle 10">
            <a:extLst>
              <a:ext uri="{FF2B5EF4-FFF2-40B4-BE49-F238E27FC236}">
                <a16:creationId xmlns:a16="http://schemas.microsoft.com/office/drawing/2014/main" id="{A7749AC1-3872-43BF-B578-12D764485679}"/>
              </a:ext>
            </a:extLst>
          </p:cNvPr>
          <p:cNvSpPr/>
          <p:nvPr/>
        </p:nvSpPr>
        <p:spPr>
          <a:xfrm>
            <a:off x="2336863" y="5145420"/>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2" name="Rectangle 11">
            <a:extLst>
              <a:ext uri="{FF2B5EF4-FFF2-40B4-BE49-F238E27FC236}">
                <a16:creationId xmlns:a16="http://schemas.microsoft.com/office/drawing/2014/main" id="{D44C4416-75BD-4B05-B85B-FE6591ED591B}"/>
              </a:ext>
            </a:extLst>
          </p:cNvPr>
          <p:cNvSpPr/>
          <p:nvPr/>
        </p:nvSpPr>
        <p:spPr>
          <a:xfrm>
            <a:off x="8195630" y="2861640"/>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13" name="Rectangle 12">
            <a:extLst>
              <a:ext uri="{FF2B5EF4-FFF2-40B4-BE49-F238E27FC236}">
                <a16:creationId xmlns:a16="http://schemas.microsoft.com/office/drawing/2014/main" id="{4CD6FF41-1F0B-4A8D-843D-B7667956008F}"/>
              </a:ext>
            </a:extLst>
          </p:cNvPr>
          <p:cNvSpPr/>
          <p:nvPr/>
        </p:nvSpPr>
        <p:spPr>
          <a:xfrm>
            <a:off x="3037490" y="204093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4" name="Rectangle 13">
            <a:extLst>
              <a:ext uri="{FF2B5EF4-FFF2-40B4-BE49-F238E27FC236}">
                <a16:creationId xmlns:a16="http://schemas.microsoft.com/office/drawing/2014/main" id="{64F4ABE8-FD61-4DBD-A273-22320D2D7419}"/>
              </a:ext>
            </a:extLst>
          </p:cNvPr>
          <p:cNvSpPr/>
          <p:nvPr/>
        </p:nvSpPr>
        <p:spPr>
          <a:xfrm>
            <a:off x="3037490" y="221038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5" name="Rectangle 14">
            <a:extLst>
              <a:ext uri="{FF2B5EF4-FFF2-40B4-BE49-F238E27FC236}">
                <a16:creationId xmlns:a16="http://schemas.microsoft.com/office/drawing/2014/main" id="{951E10F3-A78E-426B-BB07-DF37356C3E30}"/>
              </a:ext>
            </a:extLst>
          </p:cNvPr>
          <p:cNvSpPr/>
          <p:nvPr/>
        </p:nvSpPr>
        <p:spPr>
          <a:xfrm>
            <a:off x="4959096" y="237210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6" name="Rectangle 15">
            <a:extLst>
              <a:ext uri="{FF2B5EF4-FFF2-40B4-BE49-F238E27FC236}">
                <a16:creationId xmlns:a16="http://schemas.microsoft.com/office/drawing/2014/main" id="{2F4A97B4-1039-4FF3-BD51-4D5BF7F85D9B}"/>
              </a:ext>
            </a:extLst>
          </p:cNvPr>
          <p:cNvSpPr/>
          <p:nvPr/>
        </p:nvSpPr>
        <p:spPr>
          <a:xfrm>
            <a:off x="3037490" y="262938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7" name="Rectangle 16">
            <a:extLst>
              <a:ext uri="{FF2B5EF4-FFF2-40B4-BE49-F238E27FC236}">
                <a16:creationId xmlns:a16="http://schemas.microsoft.com/office/drawing/2014/main" id="{96E95878-1D39-45B3-B335-BB74C1CB71FA}"/>
              </a:ext>
            </a:extLst>
          </p:cNvPr>
          <p:cNvSpPr/>
          <p:nvPr/>
        </p:nvSpPr>
        <p:spPr>
          <a:xfrm>
            <a:off x="3037490" y="279373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8" name="Rectangle 17">
            <a:extLst>
              <a:ext uri="{FF2B5EF4-FFF2-40B4-BE49-F238E27FC236}">
                <a16:creationId xmlns:a16="http://schemas.microsoft.com/office/drawing/2014/main" id="{F0CC2AF4-40F4-4392-839D-C256483F65A8}"/>
              </a:ext>
            </a:extLst>
          </p:cNvPr>
          <p:cNvSpPr/>
          <p:nvPr/>
        </p:nvSpPr>
        <p:spPr>
          <a:xfrm>
            <a:off x="3037490" y="338008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9" name="Rectangle 18">
            <a:extLst>
              <a:ext uri="{FF2B5EF4-FFF2-40B4-BE49-F238E27FC236}">
                <a16:creationId xmlns:a16="http://schemas.microsoft.com/office/drawing/2014/main" id="{53B1F50C-A58F-4D93-A2E0-85884F4C03F4}"/>
              </a:ext>
            </a:extLst>
          </p:cNvPr>
          <p:cNvSpPr/>
          <p:nvPr/>
        </p:nvSpPr>
        <p:spPr>
          <a:xfrm>
            <a:off x="3037490" y="353170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0" name="Rectangle 19">
            <a:extLst>
              <a:ext uri="{FF2B5EF4-FFF2-40B4-BE49-F238E27FC236}">
                <a16:creationId xmlns:a16="http://schemas.microsoft.com/office/drawing/2014/main" id="{15966F37-0964-49B4-863E-D90D18AE890D}"/>
              </a:ext>
            </a:extLst>
          </p:cNvPr>
          <p:cNvSpPr/>
          <p:nvPr/>
        </p:nvSpPr>
        <p:spPr>
          <a:xfrm>
            <a:off x="2828819" y="543744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1" name="Rectangle 20">
            <a:extLst>
              <a:ext uri="{FF2B5EF4-FFF2-40B4-BE49-F238E27FC236}">
                <a16:creationId xmlns:a16="http://schemas.microsoft.com/office/drawing/2014/main" id="{39C1B4D4-474E-4CEB-9E6F-85E8F9111F32}"/>
              </a:ext>
            </a:extLst>
          </p:cNvPr>
          <p:cNvSpPr/>
          <p:nvPr/>
        </p:nvSpPr>
        <p:spPr>
          <a:xfrm>
            <a:off x="2825388" y="588542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2" name="Rectangle 21">
            <a:extLst>
              <a:ext uri="{FF2B5EF4-FFF2-40B4-BE49-F238E27FC236}">
                <a16:creationId xmlns:a16="http://schemas.microsoft.com/office/drawing/2014/main" id="{4006FA64-89F3-4416-880B-FB6ED2820F9C}"/>
              </a:ext>
            </a:extLst>
          </p:cNvPr>
          <p:cNvSpPr/>
          <p:nvPr/>
        </p:nvSpPr>
        <p:spPr>
          <a:xfrm>
            <a:off x="8678167" y="166170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3" name="Rectangle 22">
            <a:extLst>
              <a:ext uri="{FF2B5EF4-FFF2-40B4-BE49-F238E27FC236}">
                <a16:creationId xmlns:a16="http://schemas.microsoft.com/office/drawing/2014/main" id="{C6F40A6C-8082-4E3A-AE11-E89A802D3B19}"/>
              </a:ext>
            </a:extLst>
          </p:cNvPr>
          <p:cNvSpPr/>
          <p:nvPr/>
        </p:nvSpPr>
        <p:spPr>
          <a:xfrm>
            <a:off x="8678167" y="183187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4" name="Rectangle 23">
            <a:extLst>
              <a:ext uri="{FF2B5EF4-FFF2-40B4-BE49-F238E27FC236}">
                <a16:creationId xmlns:a16="http://schemas.microsoft.com/office/drawing/2014/main" id="{4300CFF1-3DDB-41ED-BD52-0175ADADDC11}"/>
              </a:ext>
            </a:extLst>
          </p:cNvPr>
          <p:cNvSpPr/>
          <p:nvPr/>
        </p:nvSpPr>
        <p:spPr>
          <a:xfrm>
            <a:off x="8678167" y="301055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5" name="Rectangle 24">
            <a:extLst>
              <a:ext uri="{FF2B5EF4-FFF2-40B4-BE49-F238E27FC236}">
                <a16:creationId xmlns:a16="http://schemas.microsoft.com/office/drawing/2014/main" id="{39BDE0A3-F531-4E72-87F1-0A2A81363406}"/>
              </a:ext>
            </a:extLst>
          </p:cNvPr>
          <p:cNvSpPr/>
          <p:nvPr/>
        </p:nvSpPr>
        <p:spPr>
          <a:xfrm>
            <a:off x="8678167" y="326052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6" name="Rectangle 25">
            <a:extLst>
              <a:ext uri="{FF2B5EF4-FFF2-40B4-BE49-F238E27FC236}">
                <a16:creationId xmlns:a16="http://schemas.microsoft.com/office/drawing/2014/main" id="{F6DFE053-45CD-4D3B-B2D1-7E3953C1C029}"/>
              </a:ext>
            </a:extLst>
          </p:cNvPr>
          <p:cNvSpPr/>
          <p:nvPr/>
        </p:nvSpPr>
        <p:spPr>
          <a:xfrm>
            <a:off x="8678167" y="342961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7" name="Rectangle 26">
            <a:extLst>
              <a:ext uri="{FF2B5EF4-FFF2-40B4-BE49-F238E27FC236}">
                <a16:creationId xmlns:a16="http://schemas.microsoft.com/office/drawing/2014/main" id="{05445511-DA3E-4878-98BA-90764EA26A0A}"/>
              </a:ext>
            </a:extLst>
          </p:cNvPr>
          <p:cNvSpPr/>
          <p:nvPr/>
        </p:nvSpPr>
        <p:spPr>
          <a:xfrm>
            <a:off x="8667922" y="359025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8" name="Rectangle 27">
            <a:extLst>
              <a:ext uri="{FF2B5EF4-FFF2-40B4-BE49-F238E27FC236}">
                <a16:creationId xmlns:a16="http://schemas.microsoft.com/office/drawing/2014/main" id="{C58416E2-4BDD-48AE-A784-3B7B566F8FD0}"/>
              </a:ext>
            </a:extLst>
          </p:cNvPr>
          <p:cNvSpPr/>
          <p:nvPr/>
        </p:nvSpPr>
        <p:spPr>
          <a:xfrm>
            <a:off x="8652830" y="401787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9" name="Rectangle 28">
            <a:extLst>
              <a:ext uri="{FF2B5EF4-FFF2-40B4-BE49-F238E27FC236}">
                <a16:creationId xmlns:a16="http://schemas.microsoft.com/office/drawing/2014/main" id="{0BFEA5A4-8314-4D35-A1AF-F655A2AEA4BC}"/>
              </a:ext>
            </a:extLst>
          </p:cNvPr>
          <p:cNvSpPr/>
          <p:nvPr/>
        </p:nvSpPr>
        <p:spPr>
          <a:xfrm>
            <a:off x="8652830" y="474648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0" name="Rectangle 29">
            <a:extLst>
              <a:ext uri="{FF2B5EF4-FFF2-40B4-BE49-F238E27FC236}">
                <a16:creationId xmlns:a16="http://schemas.microsoft.com/office/drawing/2014/main" id="{BCD40DAD-B2D3-4807-98F1-B05869916D22}"/>
              </a:ext>
            </a:extLst>
          </p:cNvPr>
          <p:cNvSpPr/>
          <p:nvPr/>
        </p:nvSpPr>
        <p:spPr>
          <a:xfrm>
            <a:off x="8667922" y="489506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1" name="Rectangle 30">
            <a:extLst>
              <a:ext uri="{FF2B5EF4-FFF2-40B4-BE49-F238E27FC236}">
                <a16:creationId xmlns:a16="http://schemas.microsoft.com/office/drawing/2014/main" id="{9340FD5C-EF11-462B-8326-AA01A069B06A}"/>
              </a:ext>
            </a:extLst>
          </p:cNvPr>
          <p:cNvSpPr/>
          <p:nvPr/>
        </p:nvSpPr>
        <p:spPr>
          <a:xfrm>
            <a:off x="8678167" y="534216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pic>
        <p:nvPicPr>
          <p:cNvPr id="33" name="Picture 32">
            <a:extLst>
              <a:ext uri="{FF2B5EF4-FFF2-40B4-BE49-F238E27FC236}">
                <a16:creationId xmlns:a16="http://schemas.microsoft.com/office/drawing/2014/main" id="{F01EFE33-F071-476D-959E-BA71F4A70613}"/>
              </a:ext>
            </a:extLst>
          </p:cNvPr>
          <p:cNvPicPr>
            <a:picLocks noChangeAspect="1"/>
          </p:cNvPicPr>
          <p:nvPr/>
        </p:nvPicPr>
        <p:blipFill>
          <a:blip r:embed="rId4"/>
          <a:stretch>
            <a:fillRect/>
          </a:stretch>
        </p:blipFill>
        <p:spPr>
          <a:xfrm>
            <a:off x="9592567" y="6122923"/>
            <a:ext cx="2436505" cy="726869"/>
          </a:xfrm>
          <a:prstGeom prst="rect">
            <a:avLst/>
          </a:prstGeom>
        </p:spPr>
      </p:pic>
    </p:spTree>
    <p:extLst>
      <p:ext uri="{BB962C8B-B14F-4D97-AF65-F5344CB8AC3E}">
        <p14:creationId xmlns:p14="http://schemas.microsoft.com/office/powerpoint/2010/main" val="370121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FB5A-B2B8-4258-8440-6870BC560E9E}"/>
              </a:ext>
            </a:extLst>
          </p:cNvPr>
          <p:cNvSpPr>
            <a:spLocks noGrp="1"/>
          </p:cNvSpPr>
          <p:nvPr>
            <p:ph type="title"/>
          </p:nvPr>
        </p:nvSpPr>
        <p:spPr>
          <a:xfrm>
            <a:off x="128016" y="365125"/>
            <a:ext cx="11225784" cy="1325563"/>
          </a:xfrm>
        </p:spPr>
        <p:txBody>
          <a:bodyPr/>
          <a:lstStyle/>
          <a:p>
            <a:r>
              <a:rPr lang="en-US" b="1" dirty="0"/>
              <a:t>NLS Broad Descriptors/NLS Subjects [072 _ 7] - II </a:t>
            </a:r>
            <a:endParaRPr lang="en-US" dirty="0"/>
          </a:p>
        </p:txBody>
      </p:sp>
      <p:pic>
        <p:nvPicPr>
          <p:cNvPr id="4" name="Picture 3">
            <a:extLst>
              <a:ext uri="{FF2B5EF4-FFF2-40B4-BE49-F238E27FC236}">
                <a16:creationId xmlns:a16="http://schemas.microsoft.com/office/drawing/2014/main" id="{79452106-D8A8-48AA-AAAD-4F246238E245}"/>
              </a:ext>
            </a:extLst>
          </p:cNvPr>
          <p:cNvPicPr>
            <a:picLocks noChangeAspect="1"/>
          </p:cNvPicPr>
          <p:nvPr/>
        </p:nvPicPr>
        <p:blipFill rotWithShape="1">
          <a:blip r:embed="rId2"/>
          <a:srcRect l="8025" t="33333" r="33775" b="16000"/>
          <a:stretch/>
        </p:blipFill>
        <p:spPr>
          <a:xfrm>
            <a:off x="237744" y="1627156"/>
            <a:ext cx="5550408" cy="4636484"/>
          </a:xfrm>
          <a:prstGeom prst="rect">
            <a:avLst/>
          </a:prstGeom>
          <a:ln>
            <a:solidFill>
              <a:schemeClr val="tx1"/>
            </a:solidFill>
          </a:ln>
        </p:spPr>
      </p:pic>
      <p:pic>
        <p:nvPicPr>
          <p:cNvPr id="6" name="Picture 5">
            <a:extLst>
              <a:ext uri="{FF2B5EF4-FFF2-40B4-BE49-F238E27FC236}">
                <a16:creationId xmlns:a16="http://schemas.microsoft.com/office/drawing/2014/main" id="{B0586B87-A4A2-43FA-BF51-EC6B89883473}"/>
              </a:ext>
            </a:extLst>
          </p:cNvPr>
          <p:cNvPicPr>
            <a:picLocks noChangeAspect="1"/>
          </p:cNvPicPr>
          <p:nvPr/>
        </p:nvPicPr>
        <p:blipFill rotWithShape="1">
          <a:blip r:embed="rId3"/>
          <a:srcRect l="8101" t="32666" r="33849" b="15467"/>
          <a:stretch/>
        </p:blipFill>
        <p:spPr>
          <a:xfrm>
            <a:off x="5897880" y="1644016"/>
            <a:ext cx="6166104" cy="4636484"/>
          </a:xfrm>
          <a:prstGeom prst="rect">
            <a:avLst/>
          </a:prstGeom>
          <a:ln>
            <a:solidFill>
              <a:schemeClr val="tx1"/>
            </a:solidFill>
          </a:ln>
        </p:spPr>
      </p:pic>
      <p:sp>
        <p:nvSpPr>
          <p:cNvPr id="11" name="Rectangle 10">
            <a:extLst>
              <a:ext uri="{FF2B5EF4-FFF2-40B4-BE49-F238E27FC236}">
                <a16:creationId xmlns:a16="http://schemas.microsoft.com/office/drawing/2014/main" id="{7B098C01-5171-48C5-BCAB-A7E3827B32AE}"/>
              </a:ext>
            </a:extLst>
          </p:cNvPr>
          <p:cNvSpPr/>
          <p:nvPr/>
        </p:nvSpPr>
        <p:spPr>
          <a:xfrm>
            <a:off x="2888469" y="193221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2" name="Rectangle 11">
            <a:extLst>
              <a:ext uri="{FF2B5EF4-FFF2-40B4-BE49-F238E27FC236}">
                <a16:creationId xmlns:a16="http://schemas.microsoft.com/office/drawing/2014/main" id="{71598C24-E401-437E-B0DE-9BECC69CF4BA}"/>
              </a:ext>
            </a:extLst>
          </p:cNvPr>
          <p:cNvSpPr/>
          <p:nvPr/>
        </p:nvSpPr>
        <p:spPr>
          <a:xfrm>
            <a:off x="2353192" y="3262648"/>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4" name="Rectangle 13">
            <a:extLst>
              <a:ext uri="{FF2B5EF4-FFF2-40B4-BE49-F238E27FC236}">
                <a16:creationId xmlns:a16="http://schemas.microsoft.com/office/drawing/2014/main" id="{8BCBAB77-2A48-44B6-B9C3-7CEDB47A3122}"/>
              </a:ext>
            </a:extLst>
          </p:cNvPr>
          <p:cNvSpPr/>
          <p:nvPr/>
        </p:nvSpPr>
        <p:spPr>
          <a:xfrm>
            <a:off x="2888469" y="221833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5" name="Rectangle 14">
            <a:extLst>
              <a:ext uri="{FF2B5EF4-FFF2-40B4-BE49-F238E27FC236}">
                <a16:creationId xmlns:a16="http://schemas.microsoft.com/office/drawing/2014/main" id="{38417460-70F8-4845-AC25-81AD32AE0440}"/>
              </a:ext>
            </a:extLst>
          </p:cNvPr>
          <p:cNvSpPr/>
          <p:nvPr/>
        </p:nvSpPr>
        <p:spPr>
          <a:xfrm>
            <a:off x="2888469" y="269662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6" name="Rectangle 15">
            <a:extLst>
              <a:ext uri="{FF2B5EF4-FFF2-40B4-BE49-F238E27FC236}">
                <a16:creationId xmlns:a16="http://schemas.microsoft.com/office/drawing/2014/main" id="{97A8A72C-50BD-4F7A-8EA7-CB64739BD9C1}"/>
              </a:ext>
            </a:extLst>
          </p:cNvPr>
          <p:cNvSpPr/>
          <p:nvPr/>
        </p:nvSpPr>
        <p:spPr>
          <a:xfrm>
            <a:off x="2888469" y="311881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7" name="Rectangle 16">
            <a:extLst>
              <a:ext uri="{FF2B5EF4-FFF2-40B4-BE49-F238E27FC236}">
                <a16:creationId xmlns:a16="http://schemas.microsoft.com/office/drawing/2014/main" id="{4192167C-876D-4F24-A867-5B9BD7BB7734}"/>
              </a:ext>
            </a:extLst>
          </p:cNvPr>
          <p:cNvSpPr/>
          <p:nvPr/>
        </p:nvSpPr>
        <p:spPr>
          <a:xfrm>
            <a:off x="2888469" y="297729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8" name="Rectangle 17">
            <a:extLst>
              <a:ext uri="{FF2B5EF4-FFF2-40B4-BE49-F238E27FC236}">
                <a16:creationId xmlns:a16="http://schemas.microsoft.com/office/drawing/2014/main" id="{9D56E9D7-9068-4A3A-85A5-E2D2E1255557}"/>
              </a:ext>
            </a:extLst>
          </p:cNvPr>
          <p:cNvSpPr/>
          <p:nvPr/>
        </p:nvSpPr>
        <p:spPr>
          <a:xfrm>
            <a:off x="2888469" y="388554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9" name="Rectangle 18">
            <a:extLst>
              <a:ext uri="{FF2B5EF4-FFF2-40B4-BE49-F238E27FC236}">
                <a16:creationId xmlns:a16="http://schemas.microsoft.com/office/drawing/2014/main" id="{DE480DDD-0B3F-4905-8A3A-58925971DF81}"/>
              </a:ext>
            </a:extLst>
          </p:cNvPr>
          <p:cNvSpPr/>
          <p:nvPr/>
        </p:nvSpPr>
        <p:spPr>
          <a:xfrm>
            <a:off x="2888469" y="404137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0" name="Rectangle 19">
            <a:extLst>
              <a:ext uri="{FF2B5EF4-FFF2-40B4-BE49-F238E27FC236}">
                <a16:creationId xmlns:a16="http://schemas.microsoft.com/office/drawing/2014/main" id="{B3A1A02C-BAD3-4234-8BCF-9B75B0B756BA}"/>
              </a:ext>
            </a:extLst>
          </p:cNvPr>
          <p:cNvSpPr/>
          <p:nvPr/>
        </p:nvSpPr>
        <p:spPr>
          <a:xfrm>
            <a:off x="2888469" y="492864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2" name="Rectangle 21">
            <a:extLst>
              <a:ext uri="{FF2B5EF4-FFF2-40B4-BE49-F238E27FC236}">
                <a16:creationId xmlns:a16="http://schemas.microsoft.com/office/drawing/2014/main" id="{181FD10F-FF17-401B-8B13-3D265289C5F6}"/>
              </a:ext>
            </a:extLst>
          </p:cNvPr>
          <p:cNvSpPr/>
          <p:nvPr/>
        </p:nvSpPr>
        <p:spPr>
          <a:xfrm>
            <a:off x="2353192" y="5064712"/>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23" name="Rectangle 22">
            <a:extLst>
              <a:ext uri="{FF2B5EF4-FFF2-40B4-BE49-F238E27FC236}">
                <a16:creationId xmlns:a16="http://schemas.microsoft.com/office/drawing/2014/main" id="{EB247273-01C5-4848-A4B9-7C4181E34953}"/>
              </a:ext>
            </a:extLst>
          </p:cNvPr>
          <p:cNvSpPr/>
          <p:nvPr/>
        </p:nvSpPr>
        <p:spPr>
          <a:xfrm>
            <a:off x="2888469" y="523084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4" name="Rectangle 23">
            <a:extLst>
              <a:ext uri="{FF2B5EF4-FFF2-40B4-BE49-F238E27FC236}">
                <a16:creationId xmlns:a16="http://schemas.microsoft.com/office/drawing/2014/main" id="{D488CD45-AED1-4383-B29A-CF0B6C62B901}"/>
              </a:ext>
            </a:extLst>
          </p:cNvPr>
          <p:cNvSpPr/>
          <p:nvPr/>
        </p:nvSpPr>
        <p:spPr>
          <a:xfrm>
            <a:off x="2888469" y="551080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5" name="Rectangle 24">
            <a:extLst>
              <a:ext uri="{FF2B5EF4-FFF2-40B4-BE49-F238E27FC236}">
                <a16:creationId xmlns:a16="http://schemas.microsoft.com/office/drawing/2014/main" id="{C3CB7BAF-A49C-4D6A-A3DD-D420C132AD86}"/>
              </a:ext>
            </a:extLst>
          </p:cNvPr>
          <p:cNvSpPr/>
          <p:nvPr/>
        </p:nvSpPr>
        <p:spPr>
          <a:xfrm>
            <a:off x="2888469" y="567983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6" name="Rectangle 25">
            <a:extLst>
              <a:ext uri="{FF2B5EF4-FFF2-40B4-BE49-F238E27FC236}">
                <a16:creationId xmlns:a16="http://schemas.microsoft.com/office/drawing/2014/main" id="{EC73613A-EFCC-4B14-9BA4-2ACF4E4F001E}"/>
              </a:ext>
            </a:extLst>
          </p:cNvPr>
          <p:cNvSpPr/>
          <p:nvPr/>
        </p:nvSpPr>
        <p:spPr>
          <a:xfrm>
            <a:off x="2888469" y="584343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7" name="Rectangle 26">
            <a:extLst>
              <a:ext uri="{FF2B5EF4-FFF2-40B4-BE49-F238E27FC236}">
                <a16:creationId xmlns:a16="http://schemas.microsoft.com/office/drawing/2014/main" id="{B2AB8DDC-7C91-46B1-9C5D-458DEE1220FF}"/>
              </a:ext>
            </a:extLst>
          </p:cNvPr>
          <p:cNvSpPr/>
          <p:nvPr/>
        </p:nvSpPr>
        <p:spPr>
          <a:xfrm>
            <a:off x="10257058" y="198929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8" name="Rectangle 27">
            <a:extLst>
              <a:ext uri="{FF2B5EF4-FFF2-40B4-BE49-F238E27FC236}">
                <a16:creationId xmlns:a16="http://schemas.microsoft.com/office/drawing/2014/main" id="{C3EC900B-9BF6-41EA-979A-1A2A5016B8BF}"/>
              </a:ext>
            </a:extLst>
          </p:cNvPr>
          <p:cNvSpPr/>
          <p:nvPr/>
        </p:nvSpPr>
        <p:spPr>
          <a:xfrm>
            <a:off x="10257058" y="213859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9" name="Rectangle 28">
            <a:extLst>
              <a:ext uri="{FF2B5EF4-FFF2-40B4-BE49-F238E27FC236}">
                <a16:creationId xmlns:a16="http://schemas.microsoft.com/office/drawing/2014/main" id="{2A560AD3-4DDB-4B52-8E87-1067D31F907C}"/>
              </a:ext>
            </a:extLst>
          </p:cNvPr>
          <p:cNvSpPr/>
          <p:nvPr/>
        </p:nvSpPr>
        <p:spPr>
          <a:xfrm>
            <a:off x="10257058" y="228790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0" name="Rectangle 29">
            <a:extLst>
              <a:ext uri="{FF2B5EF4-FFF2-40B4-BE49-F238E27FC236}">
                <a16:creationId xmlns:a16="http://schemas.microsoft.com/office/drawing/2014/main" id="{7587205C-3E62-48D8-AEF0-23F3B74A7706}"/>
              </a:ext>
            </a:extLst>
          </p:cNvPr>
          <p:cNvSpPr/>
          <p:nvPr/>
        </p:nvSpPr>
        <p:spPr>
          <a:xfrm>
            <a:off x="10257058" y="243720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1" name="Rectangle 30">
            <a:extLst>
              <a:ext uri="{FF2B5EF4-FFF2-40B4-BE49-F238E27FC236}">
                <a16:creationId xmlns:a16="http://schemas.microsoft.com/office/drawing/2014/main" id="{5D79D731-F72D-4314-8FB4-687B01C2550F}"/>
              </a:ext>
            </a:extLst>
          </p:cNvPr>
          <p:cNvSpPr/>
          <p:nvPr/>
        </p:nvSpPr>
        <p:spPr>
          <a:xfrm>
            <a:off x="10257058" y="272995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2" name="Rectangle 31">
            <a:extLst>
              <a:ext uri="{FF2B5EF4-FFF2-40B4-BE49-F238E27FC236}">
                <a16:creationId xmlns:a16="http://schemas.microsoft.com/office/drawing/2014/main" id="{BD73B062-D8DA-4F34-BE54-A6B44EF196F0}"/>
              </a:ext>
            </a:extLst>
          </p:cNvPr>
          <p:cNvSpPr/>
          <p:nvPr/>
        </p:nvSpPr>
        <p:spPr>
          <a:xfrm>
            <a:off x="10250898" y="288663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3" name="Rectangle 32">
            <a:extLst>
              <a:ext uri="{FF2B5EF4-FFF2-40B4-BE49-F238E27FC236}">
                <a16:creationId xmlns:a16="http://schemas.microsoft.com/office/drawing/2014/main" id="{25DD4B55-37E4-4D28-B24C-8B81CA145C0D}"/>
              </a:ext>
            </a:extLst>
          </p:cNvPr>
          <p:cNvSpPr/>
          <p:nvPr/>
        </p:nvSpPr>
        <p:spPr>
          <a:xfrm>
            <a:off x="10250898" y="304020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4" name="Rectangle 33">
            <a:extLst>
              <a:ext uri="{FF2B5EF4-FFF2-40B4-BE49-F238E27FC236}">
                <a16:creationId xmlns:a16="http://schemas.microsoft.com/office/drawing/2014/main" id="{20F13D1B-646C-4A56-ABF1-149F8F6A4D55}"/>
              </a:ext>
            </a:extLst>
          </p:cNvPr>
          <p:cNvSpPr/>
          <p:nvPr/>
        </p:nvSpPr>
        <p:spPr>
          <a:xfrm>
            <a:off x="10250898" y="375689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5" name="Rectangle 34">
            <a:extLst>
              <a:ext uri="{FF2B5EF4-FFF2-40B4-BE49-F238E27FC236}">
                <a16:creationId xmlns:a16="http://schemas.microsoft.com/office/drawing/2014/main" id="{9FC1C073-7732-4B4A-A2FC-730F20C3294A}"/>
              </a:ext>
            </a:extLst>
          </p:cNvPr>
          <p:cNvSpPr/>
          <p:nvPr/>
        </p:nvSpPr>
        <p:spPr>
          <a:xfrm>
            <a:off x="10250898" y="392590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6" name="Rectangle 35">
            <a:extLst>
              <a:ext uri="{FF2B5EF4-FFF2-40B4-BE49-F238E27FC236}">
                <a16:creationId xmlns:a16="http://schemas.microsoft.com/office/drawing/2014/main" id="{CEB18A69-89FA-411F-9B9D-E8A35A697C2B}"/>
              </a:ext>
            </a:extLst>
          </p:cNvPr>
          <p:cNvSpPr/>
          <p:nvPr/>
        </p:nvSpPr>
        <p:spPr>
          <a:xfrm>
            <a:off x="10250898" y="421247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7" name="Rectangle 36">
            <a:extLst>
              <a:ext uri="{FF2B5EF4-FFF2-40B4-BE49-F238E27FC236}">
                <a16:creationId xmlns:a16="http://schemas.microsoft.com/office/drawing/2014/main" id="{DA0DE181-862B-4ED7-AA13-0B43567B4A90}"/>
              </a:ext>
            </a:extLst>
          </p:cNvPr>
          <p:cNvSpPr/>
          <p:nvPr/>
        </p:nvSpPr>
        <p:spPr>
          <a:xfrm>
            <a:off x="8259905" y="4504174"/>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38" name="Rectangle 37">
            <a:extLst>
              <a:ext uri="{FF2B5EF4-FFF2-40B4-BE49-F238E27FC236}">
                <a16:creationId xmlns:a16="http://schemas.microsoft.com/office/drawing/2014/main" id="{63B47335-476C-4ED9-B35F-561138018DF7}"/>
              </a:ext>
            </a:extLst>
          </p:cNvPr>
          <p:cNvSpPr/>
          <p:nvPr/>
        </p:nvSpPr>
        <p:spPr>
          <a:xfrm>
            <a:off x="8259905" y="4928640"/>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39" name="Rectangle 38">
            <a:extLst>
              <a:ext uri="{FF2B5EF4-FFF2-40B4-BE49-F238E27FC236}">
                <a16:creationId xmlns:a16="http://schemas.microsoft.com/office/drawing/2014/main" id="{178B2A0C-F6CD-4A45-BA65-DE4AE581C410}"/>
              </a:ext>
            </a:extLst>
          </p:cNvPr>
          <p:cNvSpPr/>
          <p:nvPr/>
        </p:nvSpPr>
        <p:spPr>
          <a:xfrm>
            <a:off x="10250898" y="521424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0" name="Rectangle 39">
            <a:extLst>
              <a:ext uri="{FF2B5EF4-FFF2-40B4-BE49-F238E27FC236}">
                <a16:creationId xmlns:a16="http://schemas.microsoft.com/office/drawing/2014/main" id="{593AD091-14CD-43DC-B675-45771378D0BC}"/>
              </a:ext>
            </a:extLst>
          </p:cNvPr>
          <p:cNvSpPr/>
          <p:nvPr/>
        </p:nvSpPr>
        <p:spPr>
          <a:xfrm>
            <a:off x="10250898" y="538210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1" name="Rectangle 40">
            <a:extLst>
              <a:ext uri="{FF2B5EF4-FFF2-40B4-BE49-F238E27FC236}">
                <a16:creationId xmlns:a16="http://schemas.microsoft.com/office/drawing/2014/main" id="{4E6C9AD1-9795-4928-9CAC-B1A7287818BF}"/>
              </a:ext>
            </a:extLst>
          </p:cNvPr>
          <p:cNvSpPr/>
          <p:nvPr/>
        </p:nvSpPr>
        <p:spPr>
          <a:xfrm>
            <a:off x="10250898" y="554997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2" name="Rectangle 41">
            <a:extLst>
              <a:ext uri="{FF2B5EF4-FFF2-40B4-BE49-F238E27FC236}">
                <a16:creationId xmlns:a16="http://schemas.microsoft.com/office/drawing/2014/main" id="{B2598C01-72BD-4393-93AF-3E3468C142D3}"/>
              </a:ext>
            </a:extLst>
          </p:cNvPr>
          <p:cNvSpPr/>
          <p:nvPr/>
        </p:nvSpPr>
        <p:spPr>
          <a:xfrm>
            <a:off x="10250898" y="570736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3" name="Rectangle 42">
            <a:extLst>
              <a:ext uri="{FF2B5EF4-FFF2-40B4-BE49-F238E27FC236}">
                <a16:creationId xmlns:a16="http://schemas.microsoft.com/office/drawing/2014/main" id="{D5229AAB-5542-41E8-91BB-DB28919BEC2C}"/>
              </a:ext>
            </a:extLst>
          </p:cNvPr>
          <p:cNvSpPr/>
          <p:nvPr/>
        </p:nvSpPr>
        <p:spPr>
          <a:xfrm>
            <a:off x="10250898" y="612756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pic>
        <p:nvPicPr>
          <p:cNvPr id="44" name="Picture 43">
            <a:extLst>
              <a:ext uri="{FF2B5EF4-FFF2-40B4-BE49-F238E27FC236}">
                <a16:creationId xmlns:a16="http://schemas.microsoft.com/office/drawing/2014/main" id="{D5B59C01-CA4F-4E06-8743-A1B3AC0DB30F}"/>
              </a:ext>
            </a:extLst>
          </p:cNvPr>
          <p:cNvPicPr>
            <a:picLocks noChangeAspect="1"/>
          </p:cNvPicPr>
          <p:nvPr/>
        </p:nvPicPr>
        <p:blipFill>
          <a:blip r:embed="rId4"/>
          <a:stretch>
            <a:fillRect/>
          </a:stretch>
        </p:blipFill>
        <p:spPr>
          <a:xfrm>
            <a:off x="10047124" y="6315411"/>
            <a:ext cx="2144876" cy="556893"/>
          </a:xfrm>
          <a:prstGeom prst="rect">
            <a:avLst/>
          </a:prstGeom>
        </p:spPr>
      </p:pic>
    </p:spTree>
    <p:extLst>
      <p:ext uri="{BB962C8B-B14F-4D97-AF65-F5344CB8AC3E}">
        <p14:creationId xmlns:p14="http://schemas.microsoft.com/office/powerpoint/2010/main" val="281659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62C7-16F8-48EB-9C07-743391359F33}"/>
              </a:ext>
            </a:extLst>
          </p:cNvPr>
          <p:cNvSpPr>
            <a:spLocks noGrp="1"/>
          </p:cNvSpPr>
          <p:nvPr>
            <p:ph type="title"/>
          </p:nvPr>
        </p:nvSpPr>
        <p:spPr>
          <a:xfrm>
            <a:off x="294132" y="209677"/>
            <a:ext cx="11024616" cy="997331"/>
          </a:xfrm>
        </p:spPr>
        <p:txBody>
          <a:bodyPr/>
          <a:lstStyle/>
          <a:p>
            <a:r>
              <a:rPr lang="en-US" b="1" dirty="0"/>
              <a:t>NLS Broad Descriptors/NLS Subjects [072 _ 7] - III </a:t>
            </a:r>
            <a:endParaRPr lang="en-US" dirty="0"/>
          </a:p>
        </p:txBody>
      </p:sp>
      <p:pic>
        <p:nvPicPr>
          <p:cNvPr id="4" name="Picture 3">
            <a:extLst>
              <a:ext uri="{FF2B5EF4-FFF2-40B4-BE49-F238E27FC236}">
                <a16:creationId xmlns:a16="http://schemas.microsoft.com/office/drawing/2014/main" id="{9770D290-0C57-43DB-838D-135991FA8447}"/>
              </a:ext>
            </a:extLst>
          </p:cNvPr>
          <p:cNvPicPr>
            <a:picLocks noChangeAspect="1"/>
          </p:cNvPicPr>
          <p:nvPr/>
        </p:nvPicPr>
        <p:blipFill rotWithShape="1">
          <a:blip r:embed="rId2"/>
          <a:srcRect l="8400" t="33066" r="34075" b="15734"/>
          <a:stretch/>
        </p:blipFill>
        <p:spPr>
          <a:xfrm>
            <a:off x="192024" y="1435607"/>
            <a:ext cx="5477256" cy="5057267"/>
          </a:xfrm>
          <a:prstGeom prst="rect">
            <a:avLst/>
          </a:prstGeom>
          <a:ln>
            <a:solidFill>
              <a:schemeClr val="tx1"/>
            </a:solidFill>
          </a:ln>
        </p:spPr>
      </p:pic>
      <p:pic>
        <p:nvPicPr>
          <p:cNvPr id="6" name="Picture 5">
            <a:extLst>
              <a:ext uri="{FF2B5EF4-FFF2-40B4-BE49-F238E27FC236}">
                <a16:creationId xmlns:a16="http://schemas.microsoft.com/office/drawing/2014/main" id="{3015DB31-53E2-4311-96E4-273FCBCB1D5F}"/>
              </a:ext>
            </a:extLst>
          </p:cNvPr>
          <p:cNvPicPr>
            <a:picLocks noChangeAspect="1"/>
          </p:cNvPicPr>
          <p:nvPr/>
        </p:nvPicPr>
        <p:blipFill rotWithShape="1">
          <a:blip r:embed="rId3"/>
          <a:srcRect l="8325" t="32934" r="33925" b="16267"/>
          <a:stretch/>
        </p:blipFill>
        <p:spPr>
          <a:xfrm>
            <a:off x="5806440" y="1435607"/>
            <a:ext cx="6300216" cy="5057267"/>
          </a:xfrm>
          <a:prstGeom prst="rect">
            <a:avLst/>
          </a:prstGeom>
          <a:ln>
            <a:solidFill>
              <a:schemeClr val="tx1"/>
            </a:solidFill>
          </a:ln>
        </p:spPr>
      </p:pic>
      <p:pic>
        <p:nvPicPr>
          <p:cNvPr id="8" name="Picture 7">
            <a:extLst>
              <a:ext uri="{FF2B5EF4-FFF2-40B4-BE49-F238E27FC236}">
                <a16:creationId xmlns:a16="http://schemas.microsoft.com/office/drawing/2014/main" id="{9E1F20B7-53D0-4C49-91A3-9519D744ABC1}"/>
              </a:ext>
            </a:extLst>
          </p:cNvPr>
          <p:cNvPicPr>
            <a:picLocks noChangeAspect="1"/>
          </p:cNvPicPr>
          <p:nvPr/>
        </p:nvPicPr>
        <p:blipFill rotWithShape="1">
          <a:blip r:embed="rId4"/>
          <a:srcRect l="8550" t="32800" r="34075" b="63333"/>
          <a:stretch/>
        </p:blipFill>
        <p:spPr>
          <a:xfrm>
            <a:off x="4206240" y="6592824"/>
            <a:ext cx="6995160" cy="265176"/>
          </a:xfrm>
          <a:prstGeom prst="rect">
            <a:avLst/>
          </a:prstGeom>
          <a:ln>
            <a:solidFill>
              <a:schemeClr val="tx1"/>
            </a:solidFill>
          </a:ln>
        </p:spPr>
      </p:pic>
      <p:sp>
        <p:nvSpPr>
          <p:cNvPr id="13" name="Rectangle 12">
            <a:extLst>
              <a:ext uri="{FF2B5EF4-FFF2-40B4-BE49-F238E27FC236}">
                <a16:creationId xmlns:a16="http://schemas.microsoft.com/office/drawing/2014/main" id="{C7139F3D-0DD9-4D1F-93BB-96F57535E358}"/>
              </a:ext>
            </a:extLst>
          </p:cNvPr>
          <p:cNvSpPr/>
          <p:nvPr/>
        </p:nvSpPr>
        <p:spPr>
          <a:xfrm>
            <a:off x="3011299" y="160480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4" name="Rectangle 13">
            <a:extLst>
              <a:ext uri="{FF2B5EF4-FFF2-40B4-BE49-F238E27FC236}">
                <a16:creationId xmlns:a16="http://schemas.microsoft.com/office/drawing/2014/main" id="{DA4958F1-9240-443C-B21E-6BF5F443FC8D}"/>
              </a:ext>
            </a:extLst>
          </p:cNvPr>
          <p:cNvSpPr/>
          <p:nvPr/>
        </p:nvSpPr>
        <p:spPr>
          <a:xfrm>
            <a:off x="3011299" y="225989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5" name="Rectangle 14">
            <a:extLst>
              <a:ext uri="{FF2B5EF4-FFF2-40B4-BE49-F238E27FC236}">
                <a16:creationId xmlns:a16="http://schemas.microsoft.com/office/drawing/2014/main" id="{631455FB-995F-4ADD-87F3-4707CB199684}"/>
              </a:ext>
            </a:extLst>
          </p:cNvPr>
          <p:cNvSpPr/>
          <p:nvPr/>
        </p:nvSpPr>
        <p:spPr>
          <a:xfrm>
            <a:off x="3011299" y="239596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6" name="Rectangle 15">
            <a:extLst>
              <a:ext uri="{FF2B5EF4-FFF2-40B4-BE49-F238E27FC236}">
                <a16:creationId xmlns:a16="http://schemas.microsoft.com/office/drawing/2014/main" id="{8219D1E0-B09F-4052-80CD-4ABB42E3F9EC}"/>
              </a:ext>
            </a:extLst>
          </p:cNvPr>
          <p:cNvSpPr/>
          <p:nvPr/>
        </p:nvSpPr>
        <p:spPr>
          <a:xfrm>
            <a:off x="3011299" y="291498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7" name="Rectangle 16">
            <a:extLst>
              <a:ext uri="{FF2B5EF4-FFF2-40B4-BE49-F238E27FC236}">
                <a16:creationId xmlns:a16="http://schemas.microsoft.com/office/drawing/2014/main" id="{6CC891C7-7D50-43E1-B97C-33BDB42D874A}"/>
              </a:ext>
            </a:extLst>
          </p:cNvPr>
          <p:cNvSpPr/>
          <p:nvPr/>
        </p:nvSpPr>
        <p:spPr>
          <a:xfrm>
            <a:off x="3011299" y="373890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8" name="Rectangle 17">
            <a:extLst>
              <a:ext uri="{FF2B5EF4-FFF2-40B4-BE49-F238E27FC236}">
                <a16:creationId xmlns:a16="http://schemas.microsoft.com/office/drawing/2014/main" id="{1F431DC3-99E2-43EE-83FC-B20B8E5ACF8B}"/>
              </a:ext>
            </a:extLst>
          </p:cNvPr>
          <p:cNvSpPr/>
          <p:nvPr/>
        </p:nvSpPr>
        <p:spPr>
          <a:xfrm>
            <a:off x="3011299" y="422393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9" name="Rectangle 18">
            <a:extLst>
              <a:ext uri="{FF2B5EF4-FFF2-40B4-BE49-F238E27FC236}">
                <a16:creationId xmlns:a16="http://schemas.microsoft.com/office/drawing/2014/main" id="{E32A18F8-4DF2-48B2-A08C-B33B6F87135F}"/>
              </a:ext>
            </a:extLst>
          </p:cNvPr>
          <p:cNvSpPr/>
          <p:nvPr/>
        </p:nvSpPr>
        <p:spPr>
          <a:xfrm>
            <a:off x="3011299" y="518516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0" name="Rectangle 19">
            <a:extLst>
              <a:ext uri="{FF2B5EF4-FFF2-40B4-BE49-F238E27FC236}">
                <a16:creationId xmlns:a16="http://schemas.microsoft.com/office/drawing/2014/main" id="{674603F8-B960-4186-B2C0-C7C7945105D1}"/>
              </a:ext>
            </a:extLst>
          </p:cNvPr>
          <p:cNvSpPr/>
          <p:nvPr/>
        </p:nvSpPr>
        <p:spPr>
          <a:xfrm>
            <a:off x="3011299" y="535435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1" name="Rectangle 20">
            <a:extLst>
              <a:ext uri="{FF2B5EF4-FFF2-40B4-BE49-F238E27FC236}">
                <a16:creationId xmlns:a16="http://schemas.microsoft.com/office/drawing/2014/main" id="{BC41F470-DCB2-4DB4-9976-F5F52F8BDBB3}"/>
              </a:ext>
            </a:extLst>
          </p:cNvPr>
          <p:cNvSpPr/>
          <p:nvPr/>
        </p:nvSpPr>
        <p:spPr>
          <a:xfrm>
            <a:off x="3011299" y="568638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2" name="Rectangle 21">
            <a:extLst>
              <a:ext uri="{FF2B5EF4-FFF2-40B4-BE49-F238E27FC236}">
                <a16:creationId xmlns:a16="http://schemas.microsoft.com/office/drawing/2014/main" id="{691F555E-9FCA-42FE-B628-190B3139595E}"/>
              </a:ext>
            </a:extLst>
          </p:cNvPr>
          <p:cNvSpPr/>
          <p:nvPr/>
        </p:nvSpPr>
        <p:spPr>
          <a:xfrm>
            <a:off x="3011299" y="588234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3" name="Rectangle 22">
            <a:extLst>
              <a:ext uri="{FF2B5EF4-FFF2-40B4-BE49-F238E27FC236}">
                <a16:creationId xmlns:a16="http://schemas.microsoft.com/office/drawing/2014/main" id="{4F3D5B0B-BECC-4164-BB60-ECB9F5BFF2E1}"/>
              </a:ext>
            </a:extLst>
          </p:cNvPr>
          <p:cNvSpPr/>
          <p:nvPr/>
        </p:nvSpPr>
        <p:spPr>
          <a:xfrm>
            <a:off x="9275621" y="160792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4" name="Rectangle 23">
            <a:extLst>
              <a:ext uri="{FF2B5EF4-FFF2-40B4-BE49-F238E27FC236}">
                <a16:creationId xmlns:a16="http://schemas.microsoft.com/office/drawing/2014/main" id="{CBD6E3BB-D865-40D9-8233-302D7A7FD3DD}"/>
              </a:ext>
            </a:extLst>
          </p:cNvPr>
          <p:cNvSpPr/>
          <p:nvPr/>
        </p:nvSpPr>
        <p:spPr>
          <a:xfrm>
            <a:off x="9275621" y="212226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5" name="Rectangle 24">
            <a:extLst>
              <a:ext uri="{FF2B5EF4-FFF2-40B4-BE49-F238E27FC236}">
                <a16:creationId xmlns:a16="http://schemas.microsoft.com/office/drawing/2014/main" id="{BDC3525A-7AD5-4F51-B9D8-AA4AF98FD671}"/>
              </a:ext>
            </a:extLst>
          </p:cNvPr>
          <p:cNvSpPr/>
          <p:nvPr/>
        </p:nvSpPr>
        <p:spPr>
          <a:xfrm>
            <a:off x="9275621" y="229025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6" name="Rectangle 25">
            <a:extLst>
              <a:ext uri="{FF2B5EF4-FFF2-40B4-BE49-F238E27FC236}">
                <a16:creationId xmlns:a16="http://schemas.microsoft.com/office/drawing/2014/main" id="{ED998342-DD72-4948-A1A8-485498D4A798}"/>
              </a:ext>
            </a:extLst>
          </p:cNvPr>
          <p:cNvSpPr/>
          <p:nvPr/>
        </p:nvSpPr>
        <p:spPr>
          <a:xfrm>
            <a:off x="9275621" y="263356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7" name="Rectangle 26">
            <a:extLst>
              <a:ext uri="{FF2B5EF4-FFF2-40B4-BE49-F238E27FC236}">
                <a16:creationId xmlns:a16="http://schemas.microsoft.com/office/drawing/2014/main" id="{A028001F-0EAF-4828-9F64-0CF1A723F6A2}"/>
              </a:ext>
            </a:extLst>
          </p:cNvPr>
          <p:cNvSpPr/>
          <p:nvPr/>
        </p:nvSpPr>
        <p:spPr>
          <a:xfrm>
            <a:off x="9275621" y="293020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8" name="Rectangle 27">
            <a:extLst>
              <a:ext uri="{FF2B5EF4-FFF2-40B4-BE49-F238E27FC236}">
                <a16:creationId xmlns:a16="http://schemas.microsoft.com/office/drawing/2014/main" id="{B84A52F3-2A45-4150-A4D9-9DE16DCCEC52}"/>
              </a:ext>
            </a:extLst>
          </p:cNvPr>
          <p:cNvSpPr/>
          <p:nvPr/>
        </p:nvSpPr>
        <p:spPr>
          <a:xfrm>
            <a:off x="9275621" y="309076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9" name="Rectangle 28">
            <a:extLst>
              <a:ext uri="{FF2B5EF4-FFF2-40B4-BE49-F238E27FC236}">
                <a16:creationId xmlns:a16="http://schemas.microsoft.com/office/drawing/2014/main" id="{66D3D455-D9F0-4D57-A598-C6B66F48F813}"/>
              </a:ext>
            </a:extLst>
          </p:cNvPr>
          <p:cNvSpPr/>
          <p:nvPr/>
        </p:nvSpPr>
        <p:spPr>
          <a:xfrm>
            <a:off x="9275621" y="329292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0" name="Rectangle 29">
            <a:extLst>
              <a:ext uri="{FF2B5EF4-FFF2-40B4-BE49-F238E27FC236}">
                <a16:creationId xmlns:a16="http://schemas.microsoft.com/office/drawing/2014/main" id="{2A6F5256-2BF5-407E-BF88-4D568FA51BA2}"/>
              </a:ext>
            </a:extLst>
          </p:cNvPr>
          <p:cNvSpPr/>
          <p:nvPr/>
        </p:nvSpPr>
        <p:spPr>
          <a:xfrm>
            <a:off x="9275621" y="360178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1" name="Rectangle 30">
            <a:extLst>
              <a:ext uri="{FF2B5EF4-FFF2-40B4-BE49-F238E27FC236}">
                <a16:creationId xmlns:a16="http://schemas.microsoft.com/office/drawing/2014/main" id="{02898B4E-DFF9-4596-8737-94B2657BDB2F}"/>
              </a:ext>
            </a:extLst>
          </p:cNvPr>
          <p:cNvSpPr/>
          <p:nvPr/>
        </p:nvSpPr>
        <p:spPr>
          <a:xfrm>
            <a:off x="9253143" y="394682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2" name="Rectangle 31">
            <a:extLst>
              <a:ext uri="{FF2B5EF4-FFF2-40B4-BE49-F238E27FC236}">
                <a16:creationId xmlns:a16="http://schemas.microsoft.com/office/drawing/2014/main" id="{728F8D29-07DA-4DEF-8BE4-6B7ABB219F5B}"/>
              </a:ext>
            </a:extLst>
          </p:cNvPr>
          <p:cNvSpPr/>
          <p:nvPr/>
        </p:nvSpPr>
        <p:spPr>
          <a:xfrm>
            <a:off x="9253143" y="410739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3" name="Rectangle 32">
            <a:extLst>
              <a:ext uri="{FF2B5EF4-FFF2-40B4-BE49-F238E27FC236}">
                <a16:creationId xmlns:a16="http://schemas.microsoft.com/office/drawing/2014/main" id="{EA606085-B96F-4557-9443-E2ACC83B4FC7}"/>
              </a:ext>
            </a:extLst>
          </p:cNvPr>
          <p:cNvSpPr/>
          <p:nvPr/>
        </p:nvSpPr>
        <p:spPr>
          <a:xfrm>
            <a:off x="9253143" y="476955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4" name="Rectangle 33">
            <a:extLst>
              <a:ext uri="{FF2B5EF4-FFF2-40B4-BE49-F238E27FC236}">
                <a16:creationId xmlns:a16="http://schemas.microsoft.com/office/drawing/2014/main" id="{894AC32C-9C5A-4CED-97F4-84C8A451E895}"/>
              </a:ext>
            </a:extLst>
          </p:cNvPr>
          <p:cNvSpPr/>
          <p:nvPr/>
        </p:nvSpPr>
        <p:spPr>
          <a:xfrm>
            <a:off x="9275621" y="525007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5" name="Rectangle 34">
            <a:extLst>
              <a:ext uri="{FF2B5EF4-FFF2-40B4-BE49-F238E27FC236}">
                <a16:creationId xmlns:a16="http://schemas.microsoft.com/office/drawing/2014/main" id="{07D7B3BD-C1F7-40A6-ADEC-692BD0280BC1}"/>
              </a:ext>
            </a:extLst>
          </p:cNvPr>
          <p:cNvSpPr/>
          <p:nvPr/>
        </p:nvSpPr>
        <p:spPr>
          <a:xfrm>
            <a:off x="9275621" y="602220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6" name="Rectangle 35">
            <a:extLst>
              <a:ext uri="{FF2B5EF4-FFF2-40B4-BE49-F238E27FC236}">
                <a16:creationId xmlns:a16="http://schemas.microsoft.com/office/drawing/2014/main" id="{F361B7DE-7409-4E42-8AC9-7547F9DAB8FA}"/>
              </a:ext>
            </a:extLst>
          </p:cNvPr>
          <p:cNvSpPr/>
          <p:nvPr/>
        </p:nvSpPr>
        <p:spPr>
          <a:xfrm>
            <a:off x="9280438" y="621769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7" name="Rectangle 36">
            <a:extLst>
              <a:ext uri="{FF2B5EF4-FFF2-40B4-BE49-F238E27FC236}">
                <a16:creationId xmlns:a16="http://schemas.microsoft.com/office/drawing/2014/main" id="{EB05E61F-3CFE-4480-A50B-AA8C699F4017}"/>
              </a:ext>
            </a:extLst>
          </p:cNvPr>
          <p:cNvSpPr/>
          <p:nvPr/>
        </p:nvSpPr>
        <p:spPr>
          <a:xfrm>
            <a:off x="8257470" y="5746269"/>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38" name="Rectangle 37">
            <a:extLst>
              <a:ext uri="{FF2B5EF4-FFF2-40B4-BE49-F238E27FC236}">
                <a16:creationId xmlns:a16="http://schemas.microsoft.com/office/drawing/2014/main" id="{256FCD3B-5600-4675-A1EF-F2A3B2F5818E}"/>
              </a:ext>
            </a:extLst>
          </p:cNvPr>
          <p:cNvSpPr/>
          <p:nvPr/>
        </p:nvSpPr>
        <p:spPr>
          <a:xfrm>
            <a:off x="8183801" y="2464002"/>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39" name="Rectangle 38">
            <a:extLst>
              <a:ext uri="{FF2B5EF4-FFF2-40B4-BE49-F238E27FC236}">
                <a16:creationId xmlns:a16="http://schemas.microsoft.com/office/drawing/2014/main" id="{A2A12127-49AB-43B2-BAC7-49DFD9A7DC95}"/>
              </a:ext>
            </a:extLst>
          </p:cNvPr>
          <p:cNvSpPr/>
          <p:nvPr/>
        </p:nvSpPr>
        <p:spPr>
          <a:xfrm>
            <a:off x="8183801" y="1785433"/>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pic>
        <p:nvPicPr>
          <p:cNvPr id="40" name="Picture 39">
            <a:extLst>
              <a:ext uri="{FF2B5EF4-FFF2-40B4-BE49-F238E27FC236}">
                <a16:creationId xmlns:a16="http://schemas.microsoft.com/office/drawing/2014/main" id="{1BD1AAD1-65AF-4402-A95E-8FE312780623}"/>
              </a:ext>
            </a:extLst>
          </p:cNvPr>
          <p:cNvPicPr>
            <a:picLocks noChangeAspect="1"/>
          </p:cNvPicPr>
          <p:nvPr/>
        </p:nvPicPr>
        <p:blipFill>
          <a:blip r:embed="rId5"/>
          <a:stretch>
            <a:fillRect/>
          </a:stretch>
        </p:blipFill>
        <p:spPr>
          <a:xfrm>
            <a:off x="10276114" y="6258224"/>
            <a:ext cx="1915886" cy="536108"/>
          </a:xfrm>
          <a:prstGeom prst="rect">
            <a:avLst/>
          </a:prstGeom>
        </p:spPr>
      </p:pic>
    </p:spTree>
    <p:extLst>
      <p:ext uri="{BB962C8B-B14F-4D97-AF65-F5344CB8AC3E}">
        <p14:creationId xmlns:p14="http://schemas.microsoft.com/office/powerpoint/2010/main" val="55837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AB8B-8A51-4BD2-85D4-99CBEB75E88B}"/>
              </a:ext>
            </a:extLst>
          </p:cNvPr>
          <p:cNvSpPr>
            <a:spLocks noGrp="1"/>
          </p:cNvSpPr>
          <p:nvPr>
            <p:ph type="title"/>
          </p:nvPr>
        </p:nvSpPr>
        <p:spPr>
          <a:xfrm>
            <a:off x="226646" y="206147"/>
            <a:ext cx="11965354" cy="1325563"/>
          </a:xfrm>
        </p:spPr>
        <p:txBody>
          <a:bodyPr/>
          <a:lstStyle/>
          <a:p>
            <a:r>
              <a:rPr lang="en-US" b="1" dirty="0"/>
              <a:t>072 Subject </a:t>
            </a:r>
            <a:r>
              <a:rPr lang="en-US" dirty="0"/>
              <a:t>codes in the </a:t>
            </a:r>
            <a:r>
              <a:rPr lang="en-US" b="1" dirty="0"/>
              <a:t>NLS Catalog – DISPLAY</a:t>
            </a:r>
          </a:p>
        </p:txBody>
      </p:sp>
      <p:sp>
        <p:nvSpPr>
          <p:cNvPr id="3" name="Content Placeholder 2">
            <a:extLst>
              <a:ext uri="{FF2B5EF4-FFF2-40B4-BE49-F238E27FC236}">
                <a16:creationId xmlns:a16="http://schemas.microsoft.com/office/drawing/2014/main" id="{844BC7DD-5532-4A09-B705-5C56CEF53157}"/>
              </a:ext>
            </a:extLst>
          </p:cNvPr>
          <p:cNvSpPr>
            <a:spLocks noGrp="1"/>
          </p:cNvSpPr>
          <p:nvPr>
            <p:ph sz="half" idx="1"/>
          </p:nvPr>
        </p:nvSpPr>
        <p:spPr>
          <a:xfrm>
            <a:off x="0" y="1390876"/>
            <a:ext cx="5181600" cy="468992"/>
          </a:xfrm>
        </p:spPr>
        <p:txBody>
          <a:bodyPr>
            <a:normAutofit lnSpcReduction="10000"/>
          </a:bodyPr>
          <a:lstStyle/>
          <a:p>
            <a:pPr marL="0" indent="0" algn="ctr">
              <a:buNone/>
            </a:pPr>
            <a:r>
              <a:rPr lang="en-US" dirty="0"/>
              <a:t>NLS </a:t>
            </a:r>
            <a:r>
              <a:rPr lang="en-US" dirty="0">
                <a:hlinkClick r:id="rId2" action="ppaction://hlinksldjump" tooltip="https://nlscatalog.loc.gov/index.html"/>
              </a:rPr>
              <a:t>CATALOG</a:t>
            </a:r>
            <a:endParaRPr lang="en-US" dirty="0"/>
          </a:p>
          <a:p>
            <a:pPr marL="0" indent="0" algn="ctr">
              <a:buNone/>
            </a:pPr>
            <a:endParaRPr lang="en-US" dirty="0"/>
          </a:p>
        </p:txBody>
      </p:sp>
      <p:pic>
        <p:nvPicPr>
          <p:cNvPr id="6" name="Picture 5">
            <a:extLst>
              <a:ext uri="{FF2B5EF4-FFF2-40B4-BE49-F238E27FC236}">
                <a16:creationId xmlns:a16="http://schemas.microsoft.com/office/drawing/2014/main" id="{21DD944C-A401-4877-9381-8FEDEBAFFB48}"/>
              </a:ext>
            </a:extLst>
          </p:cNvPr>
          <p:cNvPicPr>
            <a:picLocks noChangeAspect="1"/>
          </p:cNvPicPr>
          <p:nvPr/>
        </p:nvPicPr>
        <p:blipFill rotWithShape="1">
          <a:blip r:embed="rId3"/>
          <a:srcRect l="14464" t="17302" r="46340" b="17302"/>
          <a:stretch/>
        </p:blipFill>
        <p:spPr>
          <a:xfrm>
            <a:off x="148492" y="2188027"/>
            <a:ext cx="5823857" cy="4484915"/>
          </a:xfrm>
          <a:prstGeom prst="rect">
            <a:avLst/>
          </a:prstGeom>
        </p:spPr>
      </p:pic>
      <p:pic>
        <p:nvPicPr>
          <p:cNvPr id="8" name="Picture 7">
            <a:extLst>
              <a:ext uri="{FF2B5EF4-FFF2-40B4-BE49-F238E27FC236}">
                <a16:creationId xmlns:a16="http://schemas.microsoft.com/office/drawing/2014/main" id="{CD600634-F3B4-4BC1-BD6B-0F604D5885FD}"/>
              </a:ext>
            </a:extLst>
          </p:cNvPr>
          <p:cNvPicPr>
            <a:picLocks noChangeAspect="1"/>
          </p:cNvPicPr>
          <p:nvPr/>
        </p:nvPicPr>
        <p:blipFill rotWithShape="1">
          <a:blip r:embed="rId4"/>
          <a:srcRect l="12590" t="17619" r="20991" b="7265"/>
          <a:stretch/>
        </p:blipFill>
        <p:spPr>
          <a:xfrm>
            <a:off x="5732862" y="1273629"/>
            <a:ext cx="6459138" cy="5584371"/>
          </a:xfrm>
          <a:prstGeom prst="rect">
            <a:avLst/>
          </a:prstGeom>
        </p:spPr>
      </p:pic>
      <p:sp>
        <p:nvSpPr>
          <p:cNvPr id="10" name="Arrow: Quad 9">
            <a:extLst>
              <a:ext uri="{FF2B5EF4-FFF2-40B4-BE49-F238E27FC236}">
                <a16:creationId xmlns:a16="http://schemas.microsoft.com/office/drawing/2014/main" id="{E34CB44F-ABA1-4459-802A-86979A0F9EC5}"/>
              </a:ext>
            </a:extLst>
          </p:cNvPr>
          <p:cNvSpPr/>
          <p:nvPr/>
        </p:nvSpPr>
        <p:spPr>
          <a:xfrm>
            <a:off x="2963984" y="3981904"/>
            <a:ext cx="3581400" cy="2688771"/>
          </a:xfrm>
          <a:prstGeom prst="quad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072 matrix</a:t>
            </a:r>
          </a:p>
        </p:txBody>
      </p:sp>
      <p:sp>
        <p:nvSpPr>
          <p:cNvPr id="11" name="TextBox 10">
            <a:extLst>
              <a:ext uri="{FF2B5EF4-FFF2-40B4-BE49-F238E27FC236}">
                <a16:creationId xmlns:a16="http://schemas.microsoft.com/office/drawing/2014/main" id="{C5C5959F-333D-4D4A-9FE1-1729E7D01236}"/>
              </a:ext>
            </a:extLst>
          </p:cNvPr>
          <p:cNvSpPr txBox="1"/>
          <p:nvPr/>
        </p:nvSpPr>
        <p:spPr>
          <a:xfrm rot="16200000">
            <a:off x="3484785" y="-1590893"/>
            <a:ext cx="677108" cy="4468052"/>
          </a:xfrm>
          <a:prstGeom prst="rect">
            <a:avLst/>
          </a:prstGeom>
          <a:solidFill>
            <a:schemeClr val="accent6">
              <a:lumMod val="20000"/>
              <a:lumOff val="80000"/>
            </a:schemeClr>
          </a:solidFill>
          <a:ln>
            <a:solidFill>
              <a:schemeClr val="tx1"/>
            </a:solidFill>
          </a:ln>
          <a:effectLst>
            <a:reflection blurRad="6350" stA="50000" endA="300" endPos="90000" dist="50800" dir="5400000" sy="-100000" algn="bl" rotWithShape="0"/>
          </a:effectLst>
        </p:spPr>
        <p:txBody>
          <a:bodyPr vert="eaVert" wrap="square" rtlCol="0">
            <a:spAutoFit/>
          </a:bodyPr>
          <a:lstStyle/>
          <a:p>
            <a:r>
              <a:rPr lang="en-US" sz="3200" dirty="0"/>
              <a:t>Available to the PUBLIC</a:t>
            </a:r>
          </a:p>
        </p:txBody>
      </p:sp>
    </p:spTree>
    <p:extLst>
      <p:ext uri="{BB962C8B-B14F-4D97-AF65-F5344CB8AC3E}">
        <p14:creationId xmlns:p14="http://schemas.microsoft.com/office/powerpoint/2010/main" val="14227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1268</Words>
  <Application>Microsoft Office PowerPoint</Application>
  <PresentationFormat>Widescreen</PresentationFormat>
  <Paragraphs>178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Georgia</vt:lpstr>
      <vt:lpstr>Times New Roman</vt:lpstr>
      <vt:lpstr>Verdana</vt:lpstr>
      <vt:lpstr>Office Theme</vt:lpstr>
      <vt:lpstr>- 072 -  A little-known tag with a powerful impact on search and discovery. The National Library Service’s (NLS) customization of otherwise unutilized MARC tag to increase automated book selection for blind and print-disabled patrons, to speed up on-demand regional libraries’ circulation services, and to improve direct search and discovery in the NLS Catalog.</vt:lpstr>
      <vt:lpstr>PowerPoint Presentation</vt:lpstr>
      <vt:lpstr>  072 Subject Category Code Repeatable</vt:lpstr>
      <vt:lpstr>072 and 65X compliance – examples </vt:lpstr>
      <vt:lpstr>NLS take on 072 – how we got here </vt:lpstr>
      <vt:lpstr>NLS Broad Descriptors/NLS Subjects [072 _ 7] - I</vt:lpstr>
      <vt:lpstr>NLS Broad Descriptors/NLS Subjects [072 _ 7] - II </vt:lpstr>
      <vt:lpstr>NLS Broad Descriptors/NLS Subjects [072 _ 7] - III </vt:lpstr>
      <vt:lpstr>072 Subject codes in the NLS Catalog – DISPLAY</vt:lpstr>
      <vt:lpstr>072 Subject codes in the NLS Catalog – SEARCH</vt:lpstr>
      <vt:lpstr>072 Subject codes in BARD – SEARCH</vt:lpstr>
      <vt:lpstr>072 Subject codes in BARD – DISPLAY</vt:lpstr>
      <vt:lpstr>PowerPoint Presentation</vt:lpstr>
      <vt:lpstr>PowerPoint Presentation</vt:lpstr>
      <vt:lpstr>What’s next for 072  </vt:lpstr>
      <vt:lpstr>Thank you for listening  Happy cataloging!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072 MARC tag – a little-known tag with a powerful impact on search and discovery. National Library Service (NLS) customization of otherwise unutilized MARC tag to increase automated book selection for blind and print-disabled patrons, to speed up on-demand regional libraries’ circulation services, and to improve direct search and discovery in the NLS Catalog.</dc:title>
  <dc:creator>Kazmierczak, Anita</dc:creator>
  <cp:lastModifiedBy>Games, Mimi</cp:lastModifiedBy>
  <cp:revision>47</cp:revision>
  <dcterms:created xsi:type="dcterms:W3CDTF">2023-09-27T17:12:58Z</dcterms:created>
  <dcterms:modified xsi:type="dcterms:W3CDTF">2023-11-08T12:59:07Z</dcterms:modified>
</cp:coreProperties>
</file>